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59"/>
  </p:notesMasterIdLst>
  <p:sldIdLst>
    <p:sldId id="489" r:id="rId2"/>
    <p:sldId id="479" r:id="rId3"/>
    <p:sldId id="488" r:id="rId4"/>
    <p:sldId id="471" r:id="rId5"/>
    <p:sldId id="478" r:id="rId6"/>
    <p:sldId id="490" r:id="rId7"/>
    <p:sldId id="465" r:id="rId8"/>
    <p:sldId id="467" r:id="rId9"/>
    <p:sldId id="444" r:id="rId10"/>
    <p:sldId id="469" r:id="rId11"/>
    <p:sldId id="437" r:id="rId12"/>
    <p:sldId id="466" r:id="rId13"/>
    <p:sldId id="480" r:id="rId14"/>
    <p:sldId id="408" r:id="rId15"/>
    <p:sldId id="449" r:id="rId16"/>
    <p:sldId id="395" r:id="rId17"/>
    <p:sldId id="405" r:id="rId18"/>
    <p:sldId id="399" r:id="rId19"/>
    <p:sldId id="396" r:id="rId20"/>
    <p:sldId id="389" r:id="rId21"/>
    <p:sldId id="388" r:id="rId22"/>
    <p:sldId id="351" r:id="rId23"/>
    <p:sldId id="362" r:id="rId24"/>
    <p:sldId id="412" r:id="rId25"/>
    <p:sldId id="409" r:id="rId26"/>
    <p:sldId id="474" r:id="rId27"/>
    <p:sldId id="476" r:id="rId28"/>
    <p:sldId id="477" r:id="rId29"/>
    <p:sldId id="481" r:id="rId30"/>
    <p:sldId id="428" r:id="rId31"/>
    <p:sldId id="473" r:id="rId32"/>
    <p:sldId id="394" r:id="rId33"/>
    <p:sldId id="348" r:id="rId34"/>
    <p:sldId id="411" r:id="rId35"/>
    <p:sldId id="410" r:id="rId36"/>
    <p:sldId id="470" r:id="rId37"/>
    <p:sldId id="406" r:id="rId38"/>
    <p:sldId id="376" r:id="rId39"/>
    <p:sldId id="434" r:id="rId40"/>
    <p:sldId id="310" r:id="rId41"/>
    <p:sldId id="260" r:id="rId42"/>
    <p:sldId id="442" r:id="rId43"/>
    <p:sldId id="267" r:id="rId44"/>
    <p:sldId id="356" r:id="rId45"/>
    <p:sldId id="354" r:id="rId46"/>
    <p:sldId id="355" r:id="rId47"/>
    <p:sldId id="357" r:id="rId48"/>
    <p:sldId id="352" r:id="rId49"/>
    <p:sldId id="443" r:id="rId50"/>
    <p:sldId id="283" r:id="rId51"/>
    <p:sldId id="417" r:id="rId52"/>
    <p:sldId id="482" r:id="rId53"/>
    <p:sldId id="484" r:id="rId54"/>
    <p:sldId id="483" r:id="rId55"/>
    <p:sldId id="485" r:id="rId56"/>
    <p:sldId id="486" r:id="rId57"/>
    <p:sldId id="36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0"/>
      </p:ext>
    </p:extLst>
  </p:showPr>
  <p:clrMru>
    <a:srgbClr val="FF00A5"/>
    <a:srgbClr val="FF00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294"/>
    <p:restoredTop sz="91528"/>
  </p:normalViewPr>
  <p:slideViewPr>
    <p:cSldViewPr snapToGrid="0" snapToObjects="1">
      <p:cViewPr>
        <p:scale>
          <a:sx n="58" d="100"/>
          <a:sy n="58" d="100"/>
        </p:scale>
        <p:origin x="1648" y="161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656DE1-6A35-9542-A438-60CF1A70D8DA}" type="datetimeFigureOut">
              <a:rPr lang="en-US" smtClean="0"/>
              <a:t>10/26/25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5A4AE-EC0E-724F-8213-CCFBB68F0020}" type="slidenum">
              <a:rPr lang="en-US" smtClean="0"/>
              <a:t>‹#›</a:t>
            </a:fld>
            <a:endParaRPr lang="en-US"/>
          </a:p>
        </p:txBody>
      </p:sp>
    </p:spTree>
    <p:extLst>
      <p:ext uri="{BB962C8B-B14F-4D97-AF65-F5344CB8AC3E}">
        <p14:creationId xmlns:p14="http://schemas.microsoft.com/office/powerpoint/2010/main" val="1475828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p:txBody>
          <a:bodyPr/>
          <a:lstStyle/>
          <a:p>
            <a:pPr>
              <a:defRPr/>
            </a:pPr>
            <a:fld id="{846C10CD-D48F-5E41-88F2-BB55AE7FAE19}" type="slidenum">
              <a:rPr lang="en-US"/>
              <a:pPr>
                <a:defRPr/>
              </a:pPr>
              <a:t>4</a:t>
            </a:fld>
            <a:endParaRPr lang="en-US"/>
          </a:p>
        </p:txBody>
      </p:sp>
      <p:sp>
        <p:nvSpPr>
          <p:cNvPr id="49154"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49155" name="Rectangle 3"/>
          <p:cNvSpPr>
            <a:spLocks noGrp="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473157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vimeo.com</a:t>
            </a:r>
            <a:r>
              <a:rPr lang="en-GB" dirty="0"/>
              <a:t>/1082523843?share=</a:t>
            </a:r>
            <a:r>
              <a:rPr lang="en-GB" dirty="0" err="1"/>
              <a:t>copy#t</a:t>
            </a:r>
            <a:r>
              <a:rPr lang="en-GB" dirty="0"/>
              <a:t>=0 </a:t>
            </a:r>
          </a:p>
          <a:p>
            <a:r>
              <a:rPr lang="en-GB" dirty="0" err="1"/>
              <a:t>iyagbon</a:t>
            </a:r>
            <a:endParaRPr lang="en-AT" dirty="0"/>
          </a:p>
        </p:txBody>
      </p:sp>
      <p:sp>
        <p:nvSpPr>
          <p:cNvPr id="4" name="Slide Number Placeholder 3"/>
          <p:cNvSpPr>
            <a:spLocks noGrp="1"/>
          </p:cNvSpPr>
          <p:nvPr>
            <p:ph type="sldNum" sz="quarter" idx="5"/>
          </p:nvPr>
        </p:nvSpPr>
        <p:spPr/>
        <p:txBody>
          <a:bodyPr/>
          <a:lstStyle/>
          <a:p>
            <a:fld id="{D90A50F8-3EF3-7F46-9366-E4A2C0BE9437}" type="slidenum">
              <a:rPr lang="en-US" smtClean="0"/>
              <a:t>10</a:t>
            </a:fld>
            <a:endParaRPr lang="en-US"/>
          </a:p>
        </p:txBody>
      </p:sp>
    </p:spTree>
    <p:extLst>
      <p:ext uri="{BB962C8B-B14F-4D97-AF65-F5344CB8AC3E}">
        <p14:creationId xmlns:p14="http://schemas.microsoft.com/office/powerpoint/2010/main" val="2043411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effectLst/>
                <a:latin typeface="Helvetica" pitchFamily="2" charset="0"/>
              </a:rPr>
              <a:t>collaborative work, the project encourages the emergence of new</a:t>
            </a:r>
            <a:endParaRPr lang="en-GB" dirty="0">
              <a:effectLst/>
              <a:latin typeface="Helvetica" pitchFamily="2" charset="0"/>
            </a:endParaRPr>
          </a:p>
          <a:p>
            <a:r>
              <a:rPr lang="en-GB" i="1" dirty="0">
                <a:effectLst/>
                <a:latin typeface="Helvetica" pitchFamily="2" charset="0"/>
              </a:rPr>
              <a:t>projects, in both teaching and in research, with a transnational scope</a:t>
            </a:r>
            <a:endParaRPr lang="en-GB" dirty="0">
              <a:effectLst/>
              <a:latin typeface="Helvetica" pitchFamily="2" charset="0"/>
            </a:endParaRPr>
          </a:p>
          <a:p>
            <a:endParaRPr lang="en-AT" dirty="0"/>
          </a:p>
          <a:p>
            <a:r>
              <a:rPr lang="en-GB" i="1" dirty="0">
                <a:effectLst/>
                <a:latin typeface="Helvetica" pitchFamily="2" charset="0"/>
              </a:rPr>
              <a:t>cultural turn in history and</a:t>
            </a:r>
            <a:endParaRPr lang="en-GB" dirty="0">
              <a:effectLst/>
              <a:latin typeface="Helvetica" pitchFamily="2" charset="0"/>
            </a:endParaRPr>
          </a:p>
          <a:p>
            <a:r>
              <a:rPr lang="en-GB" i="1" dirty="0" err="1">
                <a:effectLst/>
                <a:latin typeface="Helvetica" pitchFamily="2" charset="0"/>
              </a:rPr>
              <a:t>neighboring</a:t>
            </a:r>
            <a:r>
              <a:rPr lang="en-GB" i="1" dirty="0">
                <a:effectLst/>
                <a:latin typeface="Helvetica" pitchFamily="2" charset="0"/>
              </a:rPr>
              <a:t> disciplines in the scholarship on and in Central and Central</a:t>
            </a:r>
            <a:endParaRPr lang="en-GB" dirty="0">
              <a:effectLst/>
              <a:latin typeface="Helvetica" pitchFamily="2" charset="0"/>
            </a:endParaRPr>
          </a:p>
          <a:p>
            <a:r>
              <a:rPr lang="en-GB" i="1" dirty="0">
                <a:effectLst/>
                <a:latin typeface="Helvetica" pitchFamily="2" charset="0"/>
              </a:rPr>
              <a:t>Eastern Europe</a:t>
            </a:r>
            <a:endParaRPr lang="en-GB" dirty="0">
              <a:effectLst/>
              <a:latin typeface="Helvetica" pitchFamily="2" charset="0"/>
            </a:endParaRPr>
          </a:p>
          <a:p>
            <a:endParaRPr lang="en-AT" dirty="0"/>
          </a:p>
          <a:p>
            <a:r>
              <a:rPr lang="en-GB" dirty="0"/>
              <a:t>E</a:t>
            </a:r>
            <a:r>
              <a:rPr lang="en-AT"/>
              <a:t>mbassy embassy; </a:t>
            </a:r>
            <a:endParaRPr lang="en-AT" dirty="0"/>
          </a:p>
        </p:txBody>
      </p:sp>
      <p:sp>
        <p:nvSpPr>
          <p:cNvPr id="4" name="Slide Number Placeholder 3"/>
          <p:cNvSpPr>
            <a:spLocks noGrp="1"/>
          </p:cNvSpPr>
          <p:nvPr>
            <p:ph type="sldNum" sz="quarter" idx="5"/>
          </p:nvPr>
        </p:nvSpPr>
        <p:spPr/>
        <p:txBody>
          <a:bodyPr/>
          <a:lstStyle/>
          <a:p>
            <a:fld id="{D90A50F8-3EF3-7F46-9366-E4A2C0BE9437}" type="slidenum">
              <a:rPr lang="en-US" smtClean="0"/>
              <a:t>12</a:t>
            </a:fld>
            <a:endParaRPr lang="en-US"/>
          </a:p>
        </p:txBody>
      </p:sp>
    </p:spTree>
    <p:extLst>
      <p:ext uri="{BB962C8B-B14F-4D97-AF65-F5344CB8AC3E}">
        <p14:creationId xmlns:p14="http://schemas.microsoft.com/office/powerpoint/2010/main" val="3808505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B5A4AE-EC0E-724F-8213-CCFBB68F0020}" type="slidenum">
              <a:rPr lang="en-US" smtClean="0"/>
              <a:t>24</a:t>
            </a:fld>
            <a:endParaRPr lang="en-US"/>
          </a:p>
        </p:txBody>
      </p:sp>
    </p:spTree>
    <p:extLst>
      <p:ext uri="{BB962C8B-B14F-4D97-AF65-F5344CB8AC3E}">
        <p14:creationId xmlns:p14="http://schemas.microsoft.com/office/powerpoint/2010/main" val="1365458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B5A4AE-EC0E-724F-8213-CCFBB68F0020}" type="slidenum">
              <a:rPr lang="en-US" smtClean="0"/>
              <a:t>25</a:t>
            </a:fld>
            <a:endParaRPr lang="en-US"/>
          </a:p>
        </p:txBody>
      </p:sp>
    </p:spTree>
    <p:extLst>
      <p:ext uri="{BB962C8B-B14F-4D97-AF65-F5344CB8AC3E}">
        <p14:creationId xmlns:p14="http://schemas.microsoft.com/office/powerpoint/2010/main" val="441500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B5A4AE-EC0E-724F-8213-CCFBB68F0020}" type="slidenum">
              <a:rPr lang="en-US" smtClean="0"/>
              <a:t>37</a:t>
            </a:fld>
            <a:endParaRPr lang="en-US"/>
          </a:p>
        </p:txBody>
      </p:sp>
    </p:spTree>
    <p:extLst>
      <p:ext uri="{BB962C8B-B14F-4D97-AF65-F5344CB8AC3E}">
        <p14:creationId xmlns:p14="http://schemas.microsoft.com/office/powerpoint/2010/main" val="3179861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p:txBody>
          <a:bodyPr/>
          <a:lstStyle/>
          <a:p>
            <a:pPr>
              <a:defRPr/>
            </a:pPr>
            <a:fld id="{846C10CD-D48F-5E41-88F2-BB55AE7FAE19}" type="slidenum">
              <a:rPr lang="en-US"/>
              <a:pPr>
                <a:defRPr/>
              </a:pPr>
              <a:t>43</a:t>
            </a:fld>
            <a:endParaRPr lang="en-US"/>
          </a:p>
        </p:txBody>
      </p:sp>
      <p:sp>
        <p:nvSpPr>
          <p:cNvPr id="49154"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49155" name="Rectangle 3"/>
          <p:cNvSpPr>
            <a:spLocks noGrp="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064619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p:txBody>
          <a:bodyPr/>
          <a:lstStyle/>
          <a:p>
            <a:pPr>
              <a:defRPr/>
            </a:pPr>
            <a:fld id="{846C10CD-D48F-5E41-88F2-BB55AE7FAE19}" type="slidenum">
              <a:rPr lang="en-US"/>
              <a:pPr>
                <a:defRPr/>
              </a:pPr>
              <a:t>48</a:t>
            </a:fld>
            <a:endParaRPr lang="en-US"/>
          </a:p>
        </p:txBody>
      </p:sp>
      <p:sp>
        <p:nvSpPr>
          <p:cNvPr id="49154"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49155" name="Rectangle 3"/>
          <p:cNvSpPr>
            <a:spLocks noGrp="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731326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93380-39F6-9937-2B9D-8D8190BF7216}"/>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4110FCF1-0AF3-02E9-6389-8F4AA4EB7A58}"/>
              </a:ext>
            </a:extLst>
          </p:cNvPr>
          <p:cNvSpPr>
            <a:spLocks noGrp="1"/>
          </p:cNvSpPr>
          <p:nvPr>
            <p:ph type="sldNum" sz="quarter" idx="5"/>
          </p:nvPr>
        </p:nvSpPr>
        <p:spPr/>
        <p:txBody>
          <a:bodyPr/>
          <a:lstStyle/>
          <a:p>
            <a:pPr>
              <a:defRPr/>
            </a:pPr>
            <a:fld id="{846C10CD-D48F-5E41-88F2-BB55AE7FAE19}" type="slidenum">
              <a:rPr lang="en-US"/>
              <a:pPr>
                <a:defRPr/>
              </a:pPr>
              <a:t>52</a:t>
            </a:fld>
            <a:endParaRPr lang="en-US"/>
          </a:p>
        </p:txBody>
      </p:sp>
      <p:sp>
        <p:nvSpPr>
          <p:cNvPr id="49154" name="Rectangle 2">
            <a:extLst>
              <a:ext uri="{FF2B5EF4-FFF2-40B4-BE49-F238E27FC236}">
                <a16:creationId xmlns:a16="http://schemas.microsoft.com/office/drawing/2014/main" id="{181CBDC4-8F17-A6CE-AE42-CB7EB18EA9CF}"/>
              </a:ext>
            </a:extLst>
          </p:cNvPr>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49155" name="Rectangle 3">
            <a:extLst>
              <a:ext uri="{FF2B5EF4-FFF2-40B4-BE49-F238E27FC236}">
                <a16:creationId xmlns:a16="http://schemas.microsoft.com/office/drawing/2014/main" id="{3FDCCD45-281D-8D38-280A-2470DFFA981D}"/>
              </a:ext>
            </a:extLst>
          </p:cNvPr>
          <p:cNvSpPr>
            <a:spLocks noGrp="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471916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B5A4AE-EC0E-724F-8213-CCFBB68F0020}" type="slidenum">
              <a:rPr lang="en-US" smtClean="0"/>
              <a:t>57</a:t>
            </a:fld>
            <a:endParaRPr lang="en-US"/>
          </a:p>
        </p:txBody>
      </p:sp>
    </p:spTree>
    <p:extLst>
      <p:ext uri="{BB962C8B-B14F-4D97-AF65-F5344CB8AC3E}">
        <p14:creationId xmlns:p14="http://schemas.microsoft.com/office/powerpoint/2010/main" val="2250688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E8FD42-8C62-8644-BF40-04D8C10AF229}" type="datetimeFigureOut">
              <a:rPr lang="en-US" smtClean="0"/>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841995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8FD42-8C62-8644-BF40-04D8C10AF229}" type="datetimeFigureOut">
              <a:rPr lang="en-US" smtClean="0"/>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1647072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E8FD42-8C62-8644-BF40-04D8C10AF229}" type="datetimeFigureOut">
              <a:rPr lang="en-US" smtClean="0"/>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1277801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E8FD42-8C62-8644-BF40-04D8C10AF229}" type="datetimeFigureOut">
              <a:rPr lang="en-US" smtClean="0"/>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1178063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E8FD42-8C62-8644-BF40-04D8C10AF229}" type="datetimeFigureOut">
              <a:rPr lang="en-US" smtClean="0"/>
              <a:t>10/26/25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2057586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E8FD42-8C62-8644-BF40-04D8C10AF229}" type="datetimeFigureOut">
              <a:rPr lang="en-US" smtClean="0"/>
              <a:t>10/26/25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931776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E8FD42-8C62-8644-BF40-04D8C10AF229}" type="datetimeFigureOut">
              <a:rPr lang="en-US" smtClean="0"/>
              <a:t>10/26/25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918411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8FD42-8C62-8644-BF40-04D8C10AF229}" type="datetimeFigureOut">
              <a:rPr lang="en-US" smtClean="0"/>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1768924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8FD42-8C62-8644-BF40-04D8C10AF229}" type="datetimeFigureOut">
              <a:rPr lang="en-US" smtClean="0"/>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550496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8FD42-8C62-8644-BF40-04D8C10AF229}" type="datetimeFigureOut">
              <a:rPr lang="en-US" smtClean="0"/>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827493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8FD42-8C62-8644-BF40-04D8C10AF229}" type="datetimeFigureOut">
              <a:rPr lang="en-US" smtClean="0"/>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AD8E2B-2F15-5F49-967F-ACF2A9F777E9}" type="slidenum">
              <a:rPr lang="en-US" smtClean="0"/>
              <a:t>‹#›</a:t>
            </a:fld>
            <a:endParaRPr lang="en-US"/>
          </a:p>
        </p:txBody>
      </p:sp>
    </p:spTree>
    <p:extLst>
      <p:ext uri="{BB962C8B-B14F-4D97-AF65-F5344CB8AC3E}">
        <p14:creationId xmlns:p14="http://schemas.microsoft.com/office/powerpoint/2010/main" val="584971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E8FD42-8C62-8644-BF40-04D8C10AF229}" type="datetimeFigureOut">
              <a:rPr lang="en-US" smtClean="0"/>
              <a:t>10/26/25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AD8E2B-2F15-5F49-967F-ACF2A9F777E9}" type="slidenum">
              <a:rPr lang="en-US" smtClean="0"/>
              <a:t>‹#›</a:t>
            </a:fld>
            <a:endParaRPr lang="en-US"/>
          </a:p>
        </p:txBody>
      </p:sp>
    </p:spTree>
    <p:extLst>
      <p:ext uri="{BB962C8B-B14F-4D97-AF65-F5344CB8AC3E}">
        <p14:creationId xmlns:p14="http://schemas.microsoft.com/office/powerpoint/2010/main" val="15005579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jpe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ba21.org/te_moana_the_ocean"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tif"/><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A561-EB00-8409-40C4-BE169D50CA14}"/>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90CEF62D-DE35-565B-F3BE-C15EAE195C3D}"/>
              </a:ext>
            </a:extLst>
          </p:cNvPr>
          <p:cNvSpPr>
            <a:spLocks noGrp="1"/>
          </p:cNvSpPr>
          <p:nvPr>
            <p:ph idx="1"/>
          </p:nvPr>
        </p:nvSpPr>
        <p:spPr/>
        <p:txBody>
          <a:bodyPr/>
          <a:lstStyle/>
          <a:p>
            <a:endParaRPr lang="en-AT"/>
          </a:p>
        </p:txBody>
      </p:sp>
      <p:pic>
        <p:nvPicPr>
          <p:cNvPr id="4" name="Picture 3" descr="A white board on a wood floor&#10;&#10;Description automatically generated">
            <a:extLst>
              <a:ext uri="{FF2B5EF4-FFF2-40B4-BE49-F238E27FC236}">
                <a16:creationId xmlns:a16="http://schemas.microsoft.com/office/drawing/2014/main" id="{7CDC7A83-6D86-E32B-0EC7-EFA74C4B5951}"/>
              </a:ext>
            </a:extLst>
          </p:cNvPr>
          <p:cNvPicPr>
            <a:picLocks noChangeAspect="1"/>
          </p:cNvPicPr>
          <p:nvPr/>
        </p:nvPicPr>
        <p:blipFill>
          <a:blip r:embed="rId2"/>
          <a:stretch>
            <a:fillRect/>
          </a:stretch>
        </p:blipFill>
        <p:spPr>
          <a:xfrm>
            <a:off x="26109" y="-463714"/>
            <a:ext cx="12165891" cy="8113771"/>
          </a:xfrm>
          <a:prstGeom prst="rect">
            <a:avLst/>
          </a:prstGeom>
        </p:spPr>
      </p:pic>
    </p:spTree>
    <p:extLst>
      <p:ext uri="{BB962C8B-B14F-4D97-AF65-F5344CB8AC3E}">
        <p14:creationId xmlns:p14="http://schemas.microsoft.com/office/powerpoint/2010/main" val="1111894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7D26-C9A5-C87E-8881-2BC9162E2B72}"/>
              </a:ext>
            </a:extLst>
          </p:cNvPr>
          <p:cNvSpPr>
            <a:spLocks noGrp="1"/>
          </p:cNvSpPr>
          <p:nvPr>
            <p:ph type="title"/>
          </p:nvPr>
        </p:nvSpPr>
        <p:spPr/>
        <p:txBody>
          <a:bodyPr/>
          <a:lstStyle/>
          <a:p>
            <a:endParaRPr lang="en-AT" dirty="0"/>
          </a:p>
        </p:txBody>
      </p:sp>
      <p:sp>
        <p:nvSpPr>
          <p:cNvPr id="3" name="Content Placeholder 2">
            <a:extLst>
              <a:ext uri="{FF2B5EF4-FFF2-40B4-BE49-F238E27FC236}">
                <a16:creationId xmlns:a16="http://schemas.microsoft.com/office/drawing/2014/main" id="{56EAA4F5-33D0-FE24-E83F-D30F2D5EA2FA}"/>
              </a:ext>
            </a:extLst>
          </p:cNvPr>
          <p:cNvSpPr>
            <a:spLocks noGrp="1"/>
          </p:cNvSpPr>
          <p:nvPr>
            <p:ph idx="1"/>
          </p:nvPr>
        </p:nvSpPr>
        <p:spPr/>
        <p:txBody>
          <a:bodyPr/>
          <a:lstStyle/>
          <a:p>
            <a:endParaRPr lang="en-AT" dirty="0"/>
          </a:p>
          <a:p>
            <a:endParaRPr lang="en-AT" dirty="0"/>
          </a:p>
        </p:txBody>
      </p:sp>
      <p:sp>
        <p:nvSpPr>
          <p:cNvPr id="4" name="Rectangle 3">
            <a:extLst>
              <a:ext uri="{FF2B5EF4-FFF2-40B4-BE49-F238E27FC236}">
                <a16:creationId xmlns:a16="http://schemas.microsoft.com/office/drawing/2014/main" id="{EFEF9384-ADA9-7250-8462-364FAE1BA888}"/>
              </a:ext>
            </a:extLst>
          </p:cNvPr>
          <p:cNvSpPr/>
          <p:nvPr/>
        </p:nvSpPr>
        <p:spPr>
          <a:xfrm>
            <a:off x="2008094" y="2551837"/>
            <a:ext cx="7745506" cy="1754326"/>
          </a:xfrm>
          <a:prstGeom prst="rect">
            <a:avLst/>
          </a:prstGeom>
        </p:spPr>
        <p:txBody>
          <a:bodyPr wrap="square">
            <a:spAutoFit/>
          </a:bodyPr>
          <a:lstStyle/>
          <a:p>
            <a:r>
              <a:rPr lang="en-GB" sz="3600" dirty="0">
                <a:solidFill>
                  <a:srgbClr val="FF00A5"/>
                </a:solidFill>
                <a:latin typeface="Edu Diatype Semi-Mono" panose="020B0509040202060203" pitchFamily="49" charset="77"/>
                <a:ea typeface="Gill Sans" charset="0"/>
                <a:cs typeface="Gill Sans" charset="0"/>
              </a:rPr>
              <a:t>Khadija von </a:t>
            </a:r>
            <a:r>
              <a:rPr lang="en-GB" sz="3600" dirty="0" err="1">
                <a:solidFill>
                  <a:srgbClr val="FF00A5"/>
                </a:solidFill>
                <a:latin typeface="Edu Diatype Semi-Mono" panose="020B0509040202060203" pitchFamily="49" charset="77"/>
                <a:ea typeface="Gill Sans" charset="0"/>
                <a:cs typeface="Gill Sans" charset="0"/>
              </a:rPr>
              <a:t>Zinnenburg</a:t>
            </a:r>
            <a:r>
              <a:rPr lang="en-GB" sz="3600" dirty="0">
                <a:solidFill>
                  <a:srgbClr val="FF00A5"/>
                </a:solidFill>
                <a:latin typeface="Edu Diatype Semi-Mono" panose="020B0509040202060203" pitchFamily="49" charset="77"/>
                <a:ea typeface="Gill Sans" charset="0"/>
                <a:cs typeface="Gill Sans" charset="0"/>
              </a:rPr>
              <a:t> Carroll</a:t>
            </a:r>
          </a:p>
          <a:p>
            <a:endParaRPr lang="en-GB" sz="3600" dirty="0">
              <a:solidFill>
                <a:srgbClr val="FF00A5"/>
              </a:solidFill>
              <a:latin typeface="Edu Diatype Semi-Mono" panose="020B0509040202060203" pitchFamily="49" charset="77"/>
              <a:ea typeface="Gill Sans" charset="0"/>
              <a:cs typeface="Gill Sans" charset="0"/>
            </a:endParaRPr>
          </a:p>
          <a:p>
            <a:pPr algn="ctr"/>
            <a:r>
              <a:rPr lang="en-GB" sz="3600" dirty="0">
                <a:solidFill>
                  <a:srgbClr val="FF00A5"/>
                </a:solidFill>
                <a:latin typeface="Edu Diatype Semi-Mono" panose="020B0509040202060203" pitchFamily="49" charset="77"/>
                <a:ea typeface="Gill Sans" charset="0"/>
                <a:cs typeface="Gill Sans" charset="0"/>
              </a:rPr>
              <a:t>Portfolio</a:t>
            </a:r>
            <a:endParaRPr lang="en-US" sz="3600" dirty="0">
              <a:solidFill>
                <a:srgbClr val="FF00A5"/>
              </a:solidFill>
              <a:latin typeface="Edu Diatype Semi-Mono" panose="020B0509040202060203" pitchFamily="49" charset="77"/>
              <a:ea typeface="Gill Sans" charset="0"/>
              <a:cs typeface="Gill Sans" charset="0"/>
            </a:endParaRPr>
          </a:p>
        </p:txBody>
      </p:sp>
    </p:spTree>
    <p:extLst>
      <p:ext uri="{BB962C8B-B14F-4D97-AF65-F5344CB8AC3E}">
        <p14:creationId xmlns:p14="http://schemas.microsoft.com/office/powerpoint/2010/main" val="1142508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5947-9514-F654-7FE7-38A4154FB273}"/>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A49A1CEE-B9B2-32A7-4BE7-C19B547A792C}"/>
              </a:ext>
            </a:extLst>
          </p:cNvPr>
          <p:cNvSpPr>
            <a:spLocks noGrp="1"/>
          </p:cNvSpPr>
          <p:nvPr>
            <p:ph idx="1"/>
          </p:nvPr>
        </p:nvSpPr>
        <p:spPr/>
        <p:txBody>
          <a:bodyPr/>
          <a:lstStyle/>
          <a:p>
            <a:endParaRPr lang="en-AT"/>
          </a:p>
        </p:txBody>
      </p:sp>
      <p:pic>
        <p:nvPicPr>
          <p:cNvPr id="4" name="Content Placeholder 4" descr="A display case with a fan in it&#10;&#10;Description automatically generated">
            <a:extLst>
              <a:ext uri="{FF2B5EF4-FFF2-40B4-BE49-F238E27FC236}">
                <a16:creationId xmlns:a16="http://schemas.microsoft.com/office/drawing/2014/main" id="{C600D877-FF83-57C4-577E-2BCE1BB2F1C2}"/>
              </a:ext>
            </a:extLst>
          </p:cNvPr>
          <p:cNvPicPr>
            <a:picLocks noChangeAspect="1"/>
          </p:cNvPicPr>
          <p:nvPr/>
        </p:nvPicPr>
        <p:blipFill>
          <a:blip r:embed="rId2"/>
          <a:stretch>
            <a:fillRect/>
          </a:stretch>
        </p:blipFill>
        <p:spPr>
          <a:xfrm>
            <a:off x="687173" y="523081"/>
            <a:ext cx="8717758" cy="5811838"/>
          </a:xfrm>
          <a:prstGeom prst="rect">
            <a:avLst/>
          </a:prstGeom>
        </p:spPr>
      </p:pic>
    </p:spTree>
    <p:extLst>
      <p:ext uri="{BB962C8B-B14F-4D97-AF65-F5344CB8AC3E}">
        <p14:creationId xmlns:p14="http://schemas.microsoft.com/office/powerpoint/2010/main" val="2882507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p:cNvSpPr>
          <p:nvPr/>
        </p:nvSpPr>
        <p:spPr bwMode="auto">
          <a:xfrm>
            <a:off x="2677046" y="290216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Box with the Sense of its own Unbreaking</a:t>
            </a:r>
          </a:p>
          <a:p>
            <a:endParaRPr lang="en-US" sz="2500" dirty="0">
              <a:solidFill>
                <a:srgbClr val="FF0081"/>
              </a:solidFill>
              <a:ea typeface="ＭＳ Ｐゴシック" charset="0"/>
            </a:endParaRPr>
          </a:p>
        </p:txBody>
      </p:sp>
    </p:spTree>
    <p:extLst>
      <p:ext uri="{BB962C8B-B14F-4D97-AF65-F5344CB8AC3E}">
        <p14:creationId xmlns:p14="http://schemas.microsoft.com/office/powerpoint/2010/main" val="4166938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5E976-E411-6C95-2100-9D8C3544CC3B}"/>
              </a:ext>
            </a:extLst>
          </p:cNvPr>
          <p:cNvSpPr>
            <a:spLocks noGrp="1"/>
          </p:cNvSpPr>
          <p:nvPr>
            <p:ph type="title"/>
          </p:nvPr>
        </p:nvSpPr>
        <p:spPr/>
        <p:txBody>
          <a:bodyPr/>
          <a:lstStyle/>
          <a:p>
            <a:endParaRPr lang="en-AT"/>
          </a:p>
        </p:txBody>
      </p:sp>
      <p:pic>
        <p:nvPicPr>
          <p:cNvPr id="5" name="Content Placeholder 4" descr="A person standing next to a box&#10;&#10;Description automatically generated">
            <a:extLst>
              <a:ext uri="{FF2B5EF4-FFF2-40B4-BE49-F238E27FC236}">
                <a16:creationId xmlns:a16="http://schemas.microsoft.com/office/drawing/2014/main" id="{D14E0B3D-8FEB-28A6-CDA7-46932C86BACD}"/>
              </a:ext>
            </a:extLst>
          </p:cNvPr>
          <p:cNvPicPr>
            <a:picLocks noGrp="1" noChangeAspect="1"/>
          </p:cNvPicPr>
          <p:nvPr>
            <p:ph idx="1"/>
          </p:nvPr>
        </p:nvPicPr>
        <p:blipFill>
          <a:blip r:embed="rId2"/>
          <a:stretch>
            <a:fillRect/>
          </a:stretch>
        </p:blipFill>
        <p:spPr>
          <a:xfrm>
            <a:off x="1432561" y="-141535"/>
            <a:ext cx="4663439" cy="6999535"/>
          </a:xfrm>
        </p:spPr>
      </p:pic>
      <p:sp>
        <p:nvSpPr>
          <p:cNvPr id="6" name="TextBox 5">
            <a:extLst>
              <a:ext uri="{FF2B5EF4-FFF2-40B4-BE49-F238E27FC236}">
                <a16:creationId xmlns:a16="http://schemas.microsoft.com/office/drawing/2014/main" id="{5E6C02B1-257C-D2CA-3094-9B6BF09855C2}"/>
              </a:ext>
            </a:extLst>
          </p:cNvPr>
          <p:cNvSpPr txBox="1"/>
          <p:nvPr/>
        </p:nvSpPr>
        <p:spPr>
          <a:xfrm>
            <a:off x="7847438" y="1690688"/>
            <a:ext cx="2912001" cy="2585323"/>
          </a:xfrm>
          <a:prstGeom prst="rect">
            <a:avLst/>
          </a:prstGeom>
          <a:noFill/>
        </p:spPr>
        <p:txBody>
          <a:bodyPr wrap="square" rtlCol="0">
            <a:spAutoFit/>
          </a:bodyPr>
          <a:lstStyle/>
          <a:p>
            <a:endParaRPr lang="en-GB" dirty="0"/>
          </a:p>
          <a:p>
            <a:r>
              <a:rPr lang="en-GB" dirty="0"/>
              <a:t>Wien </a:t>
            </a:r>
            <a:r>
              <a:rPr lang="en-GB" dirty="0" err="1"/>
              <a:t>Woche</a:t>
            </a:r>
            <a:r>
              <a:rPr lang="en-GB" dirty="0"/>
              <a:t> commission of sculpture for public space in the festival. Presented in the central square ‘</a:t>
            </a:r>
            <a:r>
              <a:rPr lang="en-GB" dirty="0" err="1"/>
              <a:t>Heldenplatz</a:t>
            </a:r>
            <a:r>
              <a:rPr lang="en-GB" dirty="0"/>
              <a:t>’ 2025 . Outcome of the Repatriates project – see www. </a:t>
            </a:r>
            <a:r>
              <a:rPr lang="en-GB" dirty="0" err="1"/>
              <a:t>repatriates.org</a:t>
            </a:r>
            <a:endParaRPr lang="en-GB" dirty="0"/>
          </a:p>
          <a:p>
            <a:endParaRPr lang="en-US" dirty="0"/>
          </a:p>
        </p:txBody>
      </p:sp>
    </p:spTree>
    <p:extLst>
      <p:ext uri="{BB962C8B-B14F-4D97-AF65-F5344CB8AC3E}">
        <p14:creationId xmlns:p14="http://schemas.microsoft.com/office/powerpoint/2010/main" val="4066797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33BD5-69BD-C3DD-FBC8-B6313BBBAD70}"/>
              </a:ext>
            </a:extLst>
          </p:cNvPr>
          <p:cNvSpPr>
            <a:spLocks noGrp="1"/>
          </p:cNvSpPr>
          <p:nvPr>
            <p:ph type="title"/>
          </p:nvPr>
        </p:nvSpPr>
        <p:spPr/>
        <p:txBody>
          <a:bodyPr/>
          <a:lstStyle/>
          <a:p>
            <a:endParaRPr lang="en-AT"/>
          </a:p>
        </p:txBody>
      </p:sp>
      <p:pic>
        <p:nvPicPr>
          <p:cNvPr id="5" name="Content Placeholder 4" descr="A close-up of a metal frame&#10;&#10;Description automatically generated">
            <a:extLst>
              <a:ext uri="{FF2B5EF4-FFF2-40B4-BE49-F238E27FC236}">
                <a16:creationId xmlns:a16="http://schemas.microsoft.com/office/drawing/2014/main" id="{EE5DCDC0-BBF1-FF5A-3BBB-AE690D97EB40}"/>
              </a:ext>
            </a:extLst>
          </p:cNvPr>
          <p:cNvPicPr>
            <a:picLocks noGrp="1" noChangeAspect="1"/>
          </p:cNvPicPr>
          <p:nvPr>
            <p:ph idx="1"/>
          </p:nvPr>
        </p:nvPicPr>
        <p:blipFill>
          <a:blip r:embed="rId2"/>
          <a:stretch>
            <a:fillRect/>
          </a:stretch>
        </p:blipFill>
        <p:spPr>
          <a:xfrm>
            <a:off x="5266206" y="1253331"/>
            <a:ext cx="6527007" cy="4351338"/>
          </a:xfrm>
        </p:spPr>
      </p:pic>
      <p:sp>
        <p:nvSpPr>
          <p:cNvPr id="3" name="TextBox 2">
            <a:extLst>
              <a:ext uri="{FF2B5EF4-FFF2-40B4-BE49-F238E27FC236}">
                <a16:creationId xmlns:a16="http://schemas.microsoft.com/office/drawing/2014/main" id="{4FCBB2EF-5ED6-B24F-7201-3744A1EC880E}"/>
              </a:ext>
            </a:extLst>
          </p:cNvPr>
          <p:cNvSpPr txBox="1"/>
          <p:nvPr/>
        </p:nvSpPr>
        <p:spPr>
          <a:xfrm>
            <a:off x="640594" y="2770188"/>
            <a:ext cx="8908365" cy="1231106"/>
          </a:xfrm>
          <a:prstGeom prst="rect">
            <a:avLst/>
          </a:prstGeom>
          <a:noFill/>
        </p:spPr>
        <p:txBody>
          <a:bodyPr wrap="square">
            <a:spAutoFit/>
          </a:bodyPr>
          <a:lstStyle/>
          <a:p>
            <a:r>
              <a:rPr lang="en-US" sz="2500" dirty="0" err="1">
                <a:solidFill>
                  <a:srgbClr val="FF0081"/>
                </a:solidFill>
                <a:latin typeface="Edu Diatype Semi-Mono" panose="020B0509040202060203" pitchFamily="49" charset="77"/>
                <a:ea typeface="ＭＳ Ｐゴシック" charset="0"/>
              </a:rPr>
              <a:t>Eternos</a:t>
            </a:r>
            <a:r>
              <a:rPr lang="en-US" sz="2500" dirty="0">
                <a:solidFill>
                  <a:srgbClr val="FF0081"/>
                </a:solidFill>
                <a:latin typeface="Edu Diatype Semi-Mono" panose="020B0509040202060203" pitchFamily="49" charset="77"/>
                <a:ea typeface="ＭＳ Ｐゴシック" charset="0"/>
              </a:rPr>
              <a:t> </a:t>
            </a:r>
            <a:r>
              <a:rPr lang="en-US" sz="2500" dirty="0" err="1">
                <a:solidFill>
                  <a:srgbClr val="FF0081"/>
                </a:solidFill>
                <a:latin typeface="Edu Diatype Semi-Mono" panose="020B0509040202060203" pitchFamily="49" charset="77"/>
                <a:ea typeface="ＭＳ Ｐゴシック" charset="0"/>
              </a:rPr>
              <a:t>Retornos</a:t>
            </a:r>
            <a:endParaRPr lang="en-US" sz="2500" dirty="0">
              <a:solidFill>
                <a:srgbClr val="FF0081"/>
              </a:solidFill>
              <a:latin typeface="Edu Diatype Semi-Mono" panose="020B0509040202060203" pitchFamily="49" charset="77"/>
              <a:ea typeface="ＭＳ Ｐゴシック" charset="0"/>
            </a:endParaRPr>
          </a:p>
          <a:p>
            <a:endParaRPr lang="en-US" sz="2800" dirty="0">
              <a:solidFill>
                <a:srgbClr val="FF0081"/>
              </a:solidFill>
              <a:latin typeface="Edu Diatype Semi-Mono" panose="020B0509040202060203" pitchFamily="49" charset="77"/>
              <a:ea typeface="ＭＳ Ｐゴシック" charset="0"/>
            </a:endParaRPr>
          </a:p>
          <a:p>
            <a:r>
              <a:rPr lang="en-US" sz="1800" dirty="0">
                <a:solidFill>
                  <a:srgbClr val="FF0081"/>
                </a:solidFill>
                <a:latin typeface="Edu Diatype Semi-Mono" panose="020B0509040202060203" pitchFamily="49" charset="77"/>
                <a:ea typeface="ＭＳ Ｐゴシック" charset="0"/>
              </a:rPr>
              <a:t>Wien </a:t>
            </a:r>
            <a:r>
              <a:rPr lang="en-US" sz="1800" dirty="0" err="1">
                <a:solidFill>
                  <a:srgbClr val="FF0081"/>
                </a:solidFill>
                <a:latin typeface="Edu Diatype Semi-Mono" panose="020B0509040202060203" pitchFamily="49" charset="77"/>
                <a:ea typeface="ＭＳ Ｐゴシック" charset="0"/>
              </a:rPr>
              <a:t>Woche</a:t>
            </a:r>
            <a:r>
              <a:rPr lang="en-US" sz="1800" dirty="0">
                <a:solidFill>
                  <a:srgbClr val="FF0081"/>
                </a:solidFill>
                <a:latin typeface="Edu Diatype Semi-Mono" panose="020B0509040202060203" pitchFamily="49" charset="77"/>
                <a:ea typeface="ＭＳ Ｐゴシック" charset="0"/>
              </a:rPr>
              <a:t> Vienna 2025</a:t>
            </a:r>
          </a:p>
        </p:txBody>
      </p:sp>
    </p:spTree>
    <p:extLst>
      <p:ext uri="{BB962C8B-B14F-4D97-AF65-F5344CB8AC3E}">
        <p14:creationId xmlns:p14="http://schemas.microsoft.com/office/powerpoint/2010/main" val="3337049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5449-E27D-04FC-3145-0B789372DC05}"/>
              </a:ext>
            </a:extLst>
          </p:cNvPr>
          <p:cNvSpPr>
            <a:spLocks noGrp="1"/>
          </p:cNvSpPr>
          <p:nvPr>
            <p:ph type="title"/>
          </p:nvPr>
        </p:nvSpPr>
        <p:spPr/>
        <p:txBody>
          <a:bodyPr/>
          <a:lstStyle/>
          <a:p>
            <a:endParaRPr lang="en-AT"/>
          </a:p>
        </p:txBody>
      </p:sp>
      <p:pic>
        <p:nvPicPr>
          <p:cNvPr id="5" name="Content Placeholder 4" descr="A person's hands on sand&#10;&#10;Description automatically generated">
            <a:extLst>
              <a:ext uri="{FF2B5EF4-FFF2-40B4-BE49-F238E27FC236}">
                <a16:creationId xmlns:a16="http://schemas.microsoft.com/office/drawing/2014/main" id="{155B6063-59A4-32D8-271C-7D1B0F9D2F55}"/>
              </a:ext>
            </a:extLst>
          </p:cNvPr>
          <p:cNvPicPr>
            <a:picLocks noGrp="1" noChangeAspect="1"/>
          </p:cNvPicPr>
          <p:nvPr>
            <p:ph idx="1"/>
          </p:nvPr>
        </p:nvPicPr>
        <p:blipFill>
          <a:blip r:embed="rId2"/>
          <a:stretch>
            <a:fillRect/>
          </a:stretch>
        </p:blipFill>
        <p:spPr>
          <a:xfrm>
            <a:off x="950663" y="0"/>
            <a:ext cx="10290673" cy="6858000"/>
          </a:xfrm>
        </p:spPr>
      </p:pic>
    </p:spTree>
    <p:extLst>
      <p:ext uri="{BB962C8B-B14F-4D97-AF65-F5344CB8AC3E}">
        <p14:creationId xmlns:p14="http://schemas.microsoft.com/office/powerpoint/2010/main" val="928192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426B-C1FE-43E3-F01A-DB3902C5EE12}"/>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9D403000-AD3F-ED47-E587-99506749E1E8}"/>
              </a:ext>
            </a:extLst>
          </p:cNvPr>
          <p:cNvSpPr>
            <a:spLocks noGrp="1"/>
          </p:cNvSpPr>
          <p:nvPr>
            <p:ph idx="1"/>
          </p:nvPr>
        </p:nvSpPr>
        <p:spPr/>
        <p:txBody>
          <a:bodyPr/>
          <a:lstStyle/>
          <a:p>
            <a:endParaRPr lang="en-AT" dirty="0"/>
          </a:p>
        </p:txBody>
      </p:sp>
      <p:sp>
        <p:nvSpPr>
          <p:cNvPr id="4" name="Rectangle 1">
            <a:extLst>
              <a:ext uri="{FF2B5EF4-FFF2-40B4-BE49-F238E27FC236}">
                <a16:creationId xmlns:a16="http://schemas.microsoft.com/office/drawing/2014/main" id="{346ED156-36DB-9811-40B7-A73B0C16710D}"/>
              </a:ext>
            </a:extLst>
          </p:cNvPr>
          <p:cNvSpPr>
            <a:spLocks/>
          </p:cNvSpPr>
          <p:nvPr/>
        </p:nvSpPr>
        <p:spPr bwMode="auto">
          <a:xfrm>
            <a:off x="2677046" y="290216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Venice Biennale 2026</a:t>
            </a:r>
          </a:p>
          <a:p>
            <a:endParaRPr lang="en-US" sz="2500" dirty="0">
              <a:solidFill>
                <a:srgbClr val="FF0081"/>
              </a:solidFill>
              <a:latin typeface="Edu Diatype Semi-Mono" panose="020B0509040202060203" pitchFamily="49" charset="77"/>
              <a:ea typeface="ＭＳ Ｐゴシック" charset="0"/>
            </a:endParaRPr>
          </a:p>
          <a:p>
            <a:r>
              <a:rPr lang="en-US" sz="1700" dirty="0">
                <a:solidFill>
                  <a:srgbClr val="FF0081"/>
                </a:solidFill>
                <a:latin typeface="Edu Diatype Semi-Mono" panose="020B0509040202060203" pitchFamily="49" charset="77"/>
                <a:ea typeface="ＭＳ Ｐゴシック" charset="0"/>
              </a:rPr>
              <a:t>San Lorenzo / Ocean Space / TBA21 / National Museum of Qatar</a:t>
            </a:r>
          </a:p>
        </p:txBody>
      </p:sp>
    </p:spTree>
    <p:extLst>
      <p:ext uri="{BB962C8B-B14F-4D97-AF65-F5344CB8AC3E}">
        <p14:creationId xmlns:p14="http://schemas.microsoft.com/office/powerpoint/2010/main" val="4253550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937D-B6B4-437F-753B-8EE0E01F8018}"/>
              </a:ext>
            </a:extLst>
          </p:cNvPr>
          <p:cNvSpPr>
            <a:spLocks noGrp="1"/>
          </p:cNvSpPr>
          <p:nvPr>
            <p:ph type="title"/>
          </p:nvPr>
        </p:nvSpPr>
        <p:spPr/>
        <p:txBody>
          <a:bodyPr/>
          <a:lstStyle/>
          <a:p>
            <a:endParaRPr lang="en-AT"/>
          </a:p>
        </p:txBody>
      </p:sp>
      <p:pic>
        <p:nvPicPr>
          <p:cNvPr id="6" name="Content Placeholder 5" descr="A large room with a large sand castle&#10;&#10;Description automatically generated with medium confidence">
            <a:extLst>
              <a:ext uri="{FF2B5EF4-FFF2-40B4-BE49-F238E27FC236}">
                <a16:creationId xmlns:a16="http://schemas.microsoft.com/office/drawing/2014/main" id="{9AD87425-6077-186C-4442-A614340786EE}"/>
              </a:ext>
            </a:extLst>
          </p:cNvPr>
          <p:cNvPicPr>
            <a:picLocks noGrp="1" noChangeAspect="1"/>
          </p:cNvPicPr>
          <p:nvPr>
            <p:ph idx="1"/>
          </p:nvPr>
        </p:nvPicPr>
        <p:blipFill>
          <a:blip r:embed="rId2"/>
          <a:stretch>
            <a:fillRect/>
          </a:stretch>
        </p:blipFill>
        <p:spPr>
          <a:xfrm>
            <a:off x="1744025" y="-5253"/>
            <a:ext cx="8710615" cy="6863253"/>
          </a:xfrm>
        </p:spPr>
      </p:pic>
    </p:spTree>
    <p:extLst>
      <p:ext uri="{BB962C8B-B14F-4D97-AF65-F5344CB8AC3E}">
        <p14:creationId xmlns:p14="http://schemas.microsoft.com/office/powerpoint/2010/main" val="2203805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FB8D-ABD7-6E2D-27FE-A50F9F676103}"/>
              </a:ext>
            </a:extLst>
          </p:cNvPr>
          <p:cNvSpPr>
            <a:spLocks noGrp="1"/>
          </p:cNvSpPr>
          <p:nvPr>
            <p:ph type="title"/>
          </p:nvPr>
        </p:nvSpPr>
        <p:spPr/>
        <p:txBody>
          <a:bodyPr/>
          <a:lstStyle/>
          <a:p>
            <a:endParaRPr lang="en-AT"/>
          </a:p>
        </p:txBody>
      </p:sp>
      <p:pic>
        <p:nvPicPr>
          <p:cNvPr id="5" name="Content Placeholder 4">
            <a:extLst>
              <a:ext uri="{FF2B5EF4-FFF2-40B4-BE49-F238E27FC236}">
                <a16:creationId xmlns:a16="http://schemas.microsoft.com/office/drawing/2014/main" id="{A419DFD9-E288-CED8-3C95-A62133C5D2D6}"/>
              </a:ext>
            </a:extLst>
          </p:cNvPr>
          <p:cNvPicPr>
            <a:picLocks noGrp="1" noChangeAspect="1"/>
          </p:cNvPicPr>
          <p:nvPr>
            <p:ph idx="1"/>
          </p:nvPr>
        </p:nvPicPr>
        <p:blipFill>
          <a:blip r:embed="rId3"/>
          <a:stretch>
            <a:fillRect/>
          </a:stretch>
        </p:blipFill>
        <p:spPr>
          <a:xfrm>
            <a:off x="8451000" y="2141537"/>
            <a:ext cx="2902800" cy="4351338"/>
          </a:xfrm>
        </p:spPr>
      </p:pic>
    </p:spTree>
    <p:extLst>
      <p:ext uri="{BB962C8B-B14F-4D97-AF65-F5344CB8AC3E}">
        <p14:creationId xmlns:p14="http://schemas.microsoft.com/office/powerpoint/2010/main" val="501314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5A214-D3AF-EB72-22FD-DCF80F0ADD0A}"/>
              </a:ext>
            </a:extLst>
          </p:cNvPr>
          <p:cNvSpPr>
            <a:spLocks noGrp="1"/>
          </p:cNvSpPr>
          <p:nvPr>
            <p:ph type="title"/>
          </p:nvPr>
        </p:nvSpPr>
        <p:spPr/>
        <p:txBody>
          <a:bodyPr/>
          <a:lstStyle/>
          <a:p>
            <a:endParaRPr lang="en-AT"/>
          </a:p>
        </p:txBody>
      </p:sp>
      <p:pic>
        <p:nvPicPr>
          <p:cNvPr id="5" name="Content Placeholder 4">
            <a:extLst>
              <a:ext uri="{FF2B5EF4-FFF2-40B4-BE49-F238E27FC236}">
                <a16:creationId xmlns:a16="http://schemas.microsoft.com/office/drawing/2014/main" id="{F0022157-7787-994D-CCA1-A06D7F6270C5}"/>
              </a:ext>
            </a:extLst>
          </p:cNvPr>
          <p:cNvPicPr>
            <a:picLocks noGrp="1" noChangeAspect="1"/>
          </p:cNvPicPr>
          <p:nvPr>
            <p:ph idx="1"/>
          </p:nvPr>
        </p:nvPicPr>
        <p:blipFill>
          <a:blip r:embed="rId2"/>
          <a:stretch>
            <a:fillRect/>
          </a:stretch>
        </p:blipFill>
        <p:spPr>
          <a:xfrm>
            <a:off x="541795" y="1620839"/>
            <a:ext cx="3120765" cy="4681148"/>
          </a:xfrm>
        </p:spPr>
      </p:pic>
      <p:pic>
        <p:nvPicPr>
          <p:cNvPr id="7" name="Picture 6">
            <a:extLst>
              <a:ext uri="{FF2B5EF4-FFF2-40B4-BE49-F238E27FC236}">
                <a16:creationId xmlns:a16="http://schemas.microsoft.com/office/drawing/2014/main" id="{13030C29-078F-99A4-AD45-6FAF1A44F675}"/>
              </a:ext>
            </a:extLst>
          </p:cNvPr>
          <p:cNvPicPr>
            <a:picLocks noChangeAspect="1"/>
          </p:cNvPicPr>
          <p:nvPr/>
        </p:nvPicPr>
        <p:blipFill>
          <a:blip r:embed="rId3"/>
          <a:stretch>
            <a:fillRect/>
          </a:stretch>
        </p:blipFill>
        <p:spPr>
          <a:xfrm>
            <a:off x="7407289" y="0"/>
            <a:ext cx="4242916" cy="6858000"/>
          </a:xfrm>
          <a:prstGeom prst="rect">
            <a:avLst/>
          </a:prstGeom>
        </p:spPr>
      </p:pic>
    </p:spTree>
    <p:extLst>
      <p:ext uri="{BB962C8B-B14F-4D97-AF65-F5344CB8AC3E}">
        <p14:creationId xmlns:p14="http://schemas.microsoft.com/office/powerpoint/2010/main" val="3507394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64E1-FC99-82D7-6F02-2E0EDB4C9F3B}"/>
              </a:ext>
            </a:extLst>
          </p:cNvPr>
          <p:cNvSpPr>
            <a:spLocks noGrp="1"/>
          </p:cNvSpPr>
          <p:nvPr>
            <p:ph type="title"/>
          </p:nvPr>
        </p:nvSpPr>
        <p:spPr/>
        <p:txBody>
          <a:bodyPr/>
          <a:lstStyle/>
          <a:p>
            <a:endParaRPr lang="en-AT"/>
          </a:p>
        </p:txBody>
      </p:sp>
      <p:sp>
        <p:nvSpPr>
          <p:cNvPr id="5" name="TextBox 4">
            <a:extLst>
              <a:ext uri="{FF2B5EF4-FFF2-40B4-BE49-F238E27FC236}">
                <a16:creationId xmlns:a16="http://schemas.microsoft.com/office/drawing/2014/main" id="{4212114B-C51C-066D-0A0D-9EDF587555CF}"/>
              </a:ext>
            </a:extLst>
          </p:cNvPr>
          <p:cNvSpPr txBox="1"/>
          <p:nvPr/>
        </p:nvSpPr>
        <p:spPr>
          <a:xfrm>
            <a:off x="0" y="-396875"/>
            <a:ext cx="4400550" cy="4031873"/>
          </a:xfrm>
          <a:prstGeom prst="rect">
            <a:avLst/>
          </a:prstGeom>
          <a:noFill/>
        </p:spPr>
        <p:txBody>
          <a:bodyPr wrap="square">
            <a:spAutoFit/>
          </a:bodyPr>
          <a:lstStyle/>
          <a:p>
            <a:endParaRPr lang="en-GB" sz="4200" b="1" dirty="0">
              <a:effectLst/>
              <a:latin typeface="Edu Diatype Semi-Mono" panose="020B0509040202060203" pitchFamily="49" charset="77"/>
              <a:ea typeface="Calibri" panose="020F0502020204030204" pitchFamily="34" charset="0"/>
              <a:cs typeface="Calibri" panose="020F0502020204030204" pitchFamily="34" charset="0"/>
            </a:endParaRPr>
          </a:p>
          <a:p>
            <a:endParaRPr lang="en-GB" sz="4400" i="1" dirty="0">
              <a:effectLst/>
              <a:latin typeface="Helvetica" pitchFamily="2" charset="0"/>
            </a:endParaRPr>
          </a:p>
          <a:p>
            <a:endParaRPr lang="en-GB" sz="4400" i="1" dirty="0">
              <a:latin typeface="Helvetica" pitchFamily="2" charset="0"/>
            </a:endParaRPr>
          </a:p>
          <a:p>
            <a:endParaRPr lang="en-GB" sz="4200" b="1" dirty="0">
              <a:effectLst/>
              <a:latin typeface="Edu Diatype Semi-Mono" panose="020B0509040202060203" pitchFamily="49" charset="77"/>
              <a:ea typeface="Calibri" panose="020F0502020204030204" pitchFamily="34" charset="0"/>
              <a:cs typeface="Calibri" panose="020F0502020204030204" pitchFamily="34" charset="0"/>
            </a:endParaRPr>
          </a:p>
          <a:p>
            <a:r>
              <a:rPr lang="en-GB" sz="4200" b="1" dirty="0">
                <a:effectLst/>
                <a:latin typeface="Edu Diatype Semi-Mono" panose="020B0509040202060203" pitchFamily="49" charset="77"/>
                <a:ea typeface="Calibri" panose="020F0502020204030204" pitchFamily="34" charset="0"/>
                <a:cs typeface="Calibri" panose="020F0502020204030204" pitchFamily="34" charset="0"/>
              </a:rPr>
              <a:t>		</a:t>
            </a:r>
          </a:p>
          <a:p>
            <a:endParaRPr lang="en-AT" sz="4200" b="1" dirty="0">
              <a:effectLst/>
              <a:latin typeface="Edu Diatype Semi-Mono" panose="020B0509040202060203" pitchFamily="49" charset="77"/>
              <a:ea typeface="Calibri" panose="020F0502020204030204" pitchFamily="34" charset="0"/>
              <a:cs typeface="Times New Roman" panose="02020603050405020304" pitchFamily="18" charset="0"/>
            </a:endParaRPr>
          </a:p>
        </p:txBody>
      </p:sp>
      <p:pic>
        <p:nvPicPr>
          <p:cNvPr id="19" name="Picture 18">
            <a:extLst>
              <a:ext uri="{FF2B5EF4-FFF2-40B4-BE49-F238E27FC236}">
                <a16:creationId xmlns:a16="http://schemas.microsoft.com/office/drawing/2014/main" id="{572AE3F6-5E92-62E4-FC80-71D64EA986E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Lst>
          </a:blip>
          <a:stretch>
            <a:fillRect/>
          </a:stretch>
        </p:blipFill>
        <p:spPr>
          <a:xfrm>
            <a:off x="19052" y="-1"/>
            <a:ext cx="12172948" cy="9129711"/>
          </a:xfrm>
          <a:prstGeom prst="rect">
            <a:avLst/>
          </a:prstGeom>
        </p:spPr>
      </p:pic>
      <p:pic>
        <p:nvPicPr>
          <p:cNvPr id="23" name="Picture 22">
            <a:extLst>
              <a:ext uri="{FF2B5EF4-FFF2-40B4-BE49-F238E27FC236}">
                <a16:creationId xmlns:a16="http://schemas.microsoft.com/office/drawing/2014/main" id="{E0A5F966-0E0C-46B2-F511-FF15C25EC717}"/>
              </a:ext>
            </a:extLst>
          </p:cNvPr>
          <p:cNvPicPr>
            <a:picLocks noChangeAspect="1"/>
          </p:cNvPicPr>
          <p:nvPr/>
        </p:nvPicPr>
        <p:blipFill>
          <a:blip r:embed="rId5"/>
          <a:stretch>
            <a:fillRect/>
          </a:stretch>
        </p:blipFill>
        <p:spPr>
          <a:xfrm>
            <a:off x="5700409" y="1009094"/>
            <a:ext cx="5381954" cy="4036466"/>
          </a:xfrm>
          <a:prstGeom prst="rect">
            <a:avLst/>
          </a:prstGeom>
        </p:spPr>
      </p:pic>
    </p:spTree>
    <p:extLst>
      <p:ext uri="{BB962C8B-B14F-4D97-AF65-F5344CB8AC3E}">
        <p14:creationId xmlns:p14="http://schemas.microsoft.com/office/powerpoint/2010/main" val="1973455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7E8CC-0EA4-B2CC-14A7-38AF83CE09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D93D51-59E1-4886-F79A-5AE551C52161}"/>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4B6CE353-67AE-CEED-CCBF-695E84A3E510}"/>
              </a:ext>
            </a:extLst>
          </p:cNvPr>
          <p:cNvSpPr>
            <a:spLocks noGrp="1"/>
          </p:cNvSpPr>
          <p:nvPr>
            <p:ph idx="1"/>
          </p:nvPr>
        </p:nvSpPr>
        <p:spPr/>
        <p:txBody>
          <a:bodyPr/>
          <a:lstStyle/>
          <a:p>
            <a:endParaRPr lang="en-AT" dirty="0"/>
          </a:p>
        </p:txBody>
      </p:sp>
      <p:sp>
        <p:nvSpPr>
          <p:cNvPr id="4" name="Rectangle 1">
            <a:extLst>
              <a:ext uri="{FF2B5EF4-FFF2-40B4-BE49-F238E27FC236}">
                <a16:creationId xmlns:a16="http://schemas.microsoft.com/office/drawing/2014/main" id="{F4866E28-85D6-93C4-1BB9-DFB0A019B209}"/>
              </a:ext>
            </a:extLst>
          </p:cNvPr>
          <p:cNvSpPr>
            <a:spLocks/>
          </p:cNvSpPr>
          <p:nvPr/>
        </p:nvSpPr>
        <p:spPr bwMode="auto">
          <a:xfrm>
            <a:off x="2677046" y="290216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err="1">
                <a:solidFill>
                  <a:srgbClr val="FF0081"/>
                </a:solidFill>
                <a:latin typeface="Edu Diatype Semi-Mono" panose="020B0509040202060203" pitchFamily="49" charset="77"/>
                <a:ea typeface="ＭＳ Ｐゴシック" charset="0"/>
              </a:rPr>
              <a:t>Te</a:t>
            </a:r>
            <a:r>
              <a:rPr lang="en-US" sz="2500" dirty="0">
                <a:solidFill>
                  <a:srgbClr val="FF0081"/>
                </a:solidFill>
                <a:latin typeface="Edu Diatype Semi-Mono" panose="020B0509040202060203" pitchFamily="49" charset="77"/>
                <a:ea typeface="ＭＳ Ｐゴシック" charset="0"/>
              </a:rPr>
              <a:t> Moana</a:t>
            </a:r>
          </a:p>
          <a:p>
            <a:endParaRPr lang="en-US" sz="2500" dirty="0">
              <a:solidFill>
                <a:srgbClr val="FF0081"/>
              </a:solidFill>
              <a:latin typeface="Edu Diatype Semi-Mono" panose="020B0509040202060203" pitchFamily="49" charset="77"/>
              <a:ea typeface="ＭＳ Ｐゴシック" charset="0"/>
            </a:endParaRPr>
          </a:p>
          <a:p>
            <a:r>
              <a:rPr lang="en-US" sz="1700" dirty="0">
                <a:solidFill>
                  <a:srgbClr val="FF0081"/>
                </a:solidFill>
                <a:latin typeface="Edu Diatype Semi-Mono" panose="020B0509040202060203" pitchFamily="49" charset="77"/>
                <a:ea typeface="ＭＳ Ｐゴシック" charset="0"/>
              </a:rPr>
              <a:t>Atlantic Project / </a:t>
            </a:r>
            <a:r>
              <a:rPr lang="en-US" sz="1700" dirty="0" err="1">
                <a:solidFill>
                  <a:srgbClr val="FF0081"/>
                </a:solidFill>
                <a:latin typeface="Edu Diatype Semi-Mono" panose="020B0509040202060203" pitchFamily="49" charset="77"/>
                <a:ea typeface="ＭＳ Ｐゴシック" charset="0"/>
              </a:rPr>
              <a:t>Manifesta</a:t>
            </a:r>
            <a:r>
              <a:rPr lang="en-US" sz="1700" dirty="0">
                <a:solidFill>
                  <a:srgbClr val="FF0081"/>
                </a:solidFill>
                <a:latin typeface="Edu Diatype Semi-Mono" panose="020B0509040202060203" pitchFamily="49" charset="77"/>
                <a:ea typeface="ＭＳ Ｐゴシック" charset="0"/>
              </a:rPr>
              <a:t> / ZKM / UN Nice / Ocean Archive</a:t>
            </a:r>
          </a:p>
        </p:txBody>
      </p:sp>
    </p:spTree>
    <p:extLst>
      <p:ext uri="{BB962C8B-B14F-4D97-AF65-F5344CB8AC3E}">
        <p14:creationId xmlns:p14="http://schemas.microsoft.com/office/powerpoint/2010/main" val="3694976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137A-E887-0940-8DBB-3B1610E3D583}"/>
              </a:ext>
            </a:extLst>
          </p:cNvPr>
          <p:cNvSpPr>
            <a:spLocks noGrp="1"/>
          </p:cNvSpPr>
          <p:nvPr>
            <p:ph type="title"/>
          </p:nvPr>
        </p:nvSpPr>
        <p:spPr/>
        <p:txBody>
          <a:bodyPr/>
          <a:lstStyle/>
          <a:p>
            <a:endParaRPr lang="en-US"/>
          </a:p>
        </p:txBody>
      </p:sp>
      <p:pic>
        <p:nvPicPr>
          <p:cNvPr id="5" name="Content Placeholder 4" descr="A group of people sitting on a couch in front of a large screen&#10;&#10;Description automatically generated with medium confidence">
            <a:extLst>
              <a:ext uri="{FF2B5EF4-FFF2-40B4-BE49-F238E27FC236}">
                <a16:creationId xmlns:a16="http://schemas.microsoft.com/office/drawing/2014/main" id="{20A137DF-0391-454E-9F1D-B9E78C06E517}"/>
              </a:ext>
            </a:extLst>
          </p:cNvPr>
          <p:cNvPicPr>
            <a:picLocks noGrp="1" noChangeAspect="1"/>
          </p:cNvPicPr>
          <p:nvPr>
            <p:ph idx="1"/>
          </p:nvPr>
        </p:nvPicPr>
        <p:blipFill>
          <a:blip r:embed="rId2"/>
          <a:stretch>
            <a:fillRect/>
          </a:stretch>
        </p:blipFill>
        <p:spPr>
          <a:xfrm>
            <a:off x="0" y="116147"/>
            <a:ext cx="11443609" cy="6741853"/>
          </a:xfrm>
        </p:spPr>
      </p:pic>
      <p:sp>
        <p:nvSpPr>
          <p:cNvPr id="6" name="TextBox 5">
            <a:extLst>
              <a:ext uri="{FF2B5EF4-FFF2-40B4-BE49-F238E27FC236}">
                <a16:creationId xmlns:a16="http://schemas.microsoft.com/office/drawing/2014/main" id="{2EE3B279-20D5-D44B-AD70-A32DE48D8E8A}"/>
              </a:ext>
            </a:extLst>
          </p:cNvPr>
          <p:cNvSpPr txBox="1"/>
          <p:nvPr/>
        </p:nvSpPr>
        <p:spPr>
          <a:xfrm>
            <a:off x="7767380" y="396359"/>
            <a:ext cx="3721133" cy="3139321"/>
          </a:xfrm>
          <a:prstGeom prst="rect">
            <a:avLst/>
          </a:prstGeom>
          <a:noFill/>
        </p:spPr>
        <p:txBody>
          <a:bodyPr wrap="square" rtlCol="0">
            <a:spAutoFit/>
          </a:bodyPr>
          <a:lstStyle/>
          <a:p>
            <a:endParaRPr lang="en-GB" dirty="0"/>
          </a:p>
          <a:p>
            <a:r>
              <a:rPr lang="en-GB" dirty="0"/>
              <a:t>Khadija </a:t>
            </a:r>
            <a:r>
              <a:rPr lang="en-GB" dirty="0" err="1"/>
              <a:t>Zinnenburg</a:t>
            </a:r>
            <a:r>
              <a:rPr lang="en-GB" dirty="0"/>
              <a:t> Carroll, TB21 commission of </a:t>
            </a:r>
            <a:r>
              <a:rPr lang="en-GB" dirty="0" err="1"/>
              <a:t>Te</a:t>
            </a:r>
            <a:r>
              <a:rPr lang="en-GB" dirty="0"/>
              <a:t> </a:t>
            </a:r>
            <a:r>
              <a:rPr lang="en-GB" dirty="0" err="1"/>
              <a:t>Haa</a:t>
            </a:r>
            <a:r>
              <a:rPr lang="en-GB" dirty="0"/>
              <a:t> </a:t>
            </a:r>
            <a:r>
              <a:rPr lang="en-GB" dirty="0" err="1"/>
              <a:t>Kui</a:t>
            </a:r>
            <a:r>
              <a:rPr lang="en-GB" dirty="0"/>
              <a:t> o Tangaroa und </a:t>
            </a:r>
            <a:r>
              <a:rPr lang="en-GB" dirty="0" err="1"/>
              <a:t>Te</a:t>
            </a:r>
            <a:r>
              <a:rPr lang="en-GB" dirty="0"/>
              <a:t> Moana, 2019/2020.</a:t>
            </a:r>
          </a:p>
          <a:p>
            <a:r>
              <a:rPr lang="en-GB" dirty="0"/>
              <a:t>12 meter long screen and 34 channel sound installation in Ocean Space, Venice. </a:t>
            </a:r>
            <a:r>
              <a:rPr lang="en-GB" dirty="0">
                <a:hlinkClick r:id="rId3"/>
              </a:rPr>
              <a:t>https://tba21.org/</a:t>
            </a:r>
            <a:r>
              <a:rPr lang="en-GB" dirty="0" err="1">
                <a:hlinkClick r:id="rId3"/>
              </a:rPr>
              <a:t>te_moana_the_ocean</a:t>
            </a:r>
            <a:endParaRPr lang="en-GB" dirty="0"/>
          </a:p>
          <a:p>
            <a:r>
              <a:rPr lang="en-GB" dirty="0"/>
              <a:t> </a:t>
            </a:r>
          </a:p>
          <a:p>
            <a:endParaRPr lang="en-US" dirty="0"/>
          </a:p>
        </p:txBody>
      </p:sp>
    </p:spTree>
    <p:extLst>
      <p:ext uri="{BB962C8B-B14F-4D97-AF65-F5344CB8AC3E}">
        <p14:creationId xmlns:p14="http://schemas.microsoft.com/office/powerpoint/2010/main" val="1823128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Install vie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90556"/>
            <a:ext cx="10422835" cy="6948556"/>
          </a:xfrm>
        </p:spPr>
      </p:pic>
    </p:spTree>
    <p:extLst>
      <p:ext uri="{BB962C8B-B14F-4D97-AF65-F5344CB8AC3E}">
        <p14:creationId xmlns:p14="http://schemas.microsoft.com/office/powerpoint/2010/main" val="1698572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9795" y="0"/>
            <a:ext cx="10324005" cy="6882670"/>
          </a:xfrm>
        </p:spPr>
      </p:pic>
    </p:spTree>
    <p:extLst>
      <p:ext uri="{BB962C8B-B14F-4D97-AF65-F5344CB8AC3E}">
        <p14:creationId xmlns:p14="http://schemas.microsoft.com/office/powerpoint/2010/main" val="1257832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2947" y="24098"/>
            <a:ext cx="10250853" cy="6833902"/>
          </a:xfrm>
        </p:spPr>
      </p:pic>
    </p:spTree>
    <p:extLst>
      <p:ext uri="{BB962C8B-B14F-4D97-AF65-F5344CB8AC3E}">
        <p14:creationId xmlns:p14="http://schemas.microsoft.com/office/powerpoint/2010/main" val="1255879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799" y="0"/>
            <a:ext cx="10287001" cy="6858000"/>
          </a:xfrm>
        </p:spPr>
      </p:pic>
    </p:spTree>
    <p:extLst>
      <p:ext uri="{BB962C8B-B14F-4D97-AF65-F5344CB8AC3E}">
        <p14:creationId xmlns:p14="http://schemas.microsoft.com/office/powerpoint/2010/main" val="1654049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048" y="-237744"/>
            <a:ext cx="11457861" cy="7638574"/>
          </a:xfrm>
        </p:spPr>
      </p:pic>
    </p:spTree>
    <p:extLst>
      <p:ext uri="{BB962C8B-B14F-4D97-AF65-F5344CB8AC3E}">
        <p14:creationId xmlns:p14="http://schemas.microsoft.com/office/powerpoint/2010/main" val="267182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02024" y="0"/>
            <a:ext cx="3877056" cy="6860612"/>
          </a:xfrm>
        </p:spPr>
      </p:pic>
    </p:spTree>
    <p:extLst>
      <p:ext uri="{BB962C8B-B14F-4D97-AF65-F5344CB8AC3E}">
        <p14:creationId xmlns:p14="http://schemas.microsoft.com/office/powerpoint/2010/main" val="2066788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8616" y="34544"/>
            <a:ext cx="10235184" cy="6823456"/>
          </a:xfrm>
          <a:prstGeom prst="rect">
            <a:avLst/>
          </a:prstGeom>
        </p:spPr>
      </p:pic>
    </p:spTree>
    <p:extLst>
      <p:ext uri="{BB962C8B-B14F-4D97-AF65-F5344CB8AC3E}">
        <p14:creationId xmlns:p14="http://schemas.microsoft.com/office/powerpoint/2010/main" val="2022005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41613" y="0"/>
            <a:ext cx="5708774" cy="6922099"/>
          </a:xfrm>
        </p:spPr>
      </p:pic>
    </p:spTree>
    <p:extLst>
      <p:ext uri="{BB962C8B-B14F-4D97-AF65-F5344CB8AC3E}">
        <p14:creationId xmlns:p14="http://schemas.microsoft.com/office/powerpoint/2010/main" val="69858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952500" y="0"/>
            <a:ext cx="10287000" cy="6858000"/>
          </a:xfrm>
          <a:prstGeom prst="rect">
            <a:avLst/>
          </a:prstGeom>
        </p:spPr>
      </p:pic>
      <p:sp>
        <p:nvSpPr>
          <p:cNvPr id="2" name="Title 1"/>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endParaRPr lang="en-US"/>
          </a:p>
        </p:txBody>
      </p:sp>
    </p:spTree>
    <p:extLst>
      <p:ext uri="{BB962C8B-B14F-4D97-AF65-F5344CB8AC3E}">
        <p14:creationId xmlns:p14="http://schemas.microsoft.com/office/powerpoint/2010/main" val="1269204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inting on a wall&#10;&#10;Description automatically generated with low confidence">
            <a:extLst>
              <a:ext uri="{FF2B5EF4-FFF2-40B4-BE49-F238E27FC236}">
                <a16:creationId xmlns:a16="http://schemas.microsoft.com/office/drawing/2014/main" id="{9CFE578A-2712-7848-8DBB-4A3CD17FBADD}"/>
              </a:ext>
            </a:extLst>
          </p:cNvPr>
          <p:cNvPicPr>
            <a:picLocks noGrp="1" noChangeAspect="1"/>
          </p:cNvPicPr>
          <p:nvPr>
            <p:ph idx="1"/>
          </p:nvPr>
        </p:nvPicPr>
        <p:blipFill>
          <a:blip r:embed="rId3"/>
          <a:stretch>
            <a:fillRect/>
          </a:stretch>
        </p:blipFill>
        <p:spPr>
          <a:xfrm>
            <a:off x="6640412" y="-270240"/>
            <a:ext cx="5346179" cy="7128240"/>
          </a:xfrm>
        </p:spPr>
      </p:pic>
      <p:sp>
        <p:nvSpPr>
          <p:cNvPr id="2" name="Title 1">
            <a:extLst>
              <a:ext uri="{FF2B5EF4-FFF2-40B4-BE49-F238E27FC236}">
                <a16:creationId xmlns:a16="http://schemas.microsoft.com/office/drawing/2014/main" id="{26F39B00-977B-F04E-8D12-8CDB28E600A2}"/>
              </a:ext>
            </a:extLst>
          </p:cNvPr>
          <p:cNvSpPr>
            <a:spLocks noGrp="1"/>
          </p:cNvSpPr>
          <p:nvPr>
            <p:ph type="title"/>
          </p:nvPr>
        </p:nvSpPr>
        <p:spPr>
          <a:xfrm>
            <a:off x="205409" y="6047848"/>
            <a:ext cx="11986591" cy="1046922"/>
          </a:xfrm>
        </p:spPr>
        <p:txBody>
          <a:bodyPr>
            <a:normAutofit/>
          </a:bodyPr>
          <a:lstStyle/>
          <a:p>
            <a:r>
              <a:rPr lang="en-GB" sz="1400" dirty="0"/>
              <a:t>ZKM Critical Zones, curated by Bruno Latour and Peter Weibel, until July 2021. Installation view of </a:t>
            </a:r>
            <a:r>
              <a:rPr lang="en-GB" sz="1400" dirty="0" err="1"/>
              <a:t>Te</a:t>
            </a:r>
            <a:r>
              <a:rPr lang="en-GB" sz="1400" dirty="0"/>
              <a:t> Moana, my film that resonates with the idea of material agency as it traces the power of certain carvings in whale bone and wood, through the eyes of a group of queer indigenous women activists. </a:t>
            </a:r>
            <a:br>
              <a:rPr lang="en-GB" sz="1400" dirty="0"/>
            </a:br>
            <a:endParaRPr lang="en-US" sz="1400" dirty="0"/>
          </a:p>
        </p:txBody>
      </p:sp>
      <p:pic>
        <p:nvPicPr>
          <p:cNvPr id="8" name="Picture 7" descr="Text, letter&#10;&#10;Description automatically generated">
            <a:extLst>
              <a:ext uri="{FF2B5EF4-FFF2-40B4-BE49-F238E27FC236}">
                <a16:creationId xmlns:a16="http://schemas.microsoft.com/office/drawing/2014/main" id="{A3C3F229-F990-DB4A-A57E-002BFE2A35B2}"/>
              </a:ext>
            </a:extLst>
          </p:cNvPr>
          <p:cNvPicPr>
            <a:picLocks noChangeAspect="1"/>
          </p:cNvPicPr>
          <p:nvPr/>
        </p:nvPicPr>
        <p:blipFill>
          <a:blip r:embed="rId4"/>
          <a:stretch>
            <a:fillRect/>
          </a:stretch>
        </p:blipFill>
        <p:spPr>
          <a:xfrm>
            <a:off x="112644" y="142348"/>
            <a:ext cx="4572000" cy="5905500"/>
          </a:xfrm>
          <a:prstGeom prst="rect">
            <a:avLst/>
          </a:prstGeom>
        </p:spPr>
      </p:pic>
    </p:spTree>
    <p:extLst>
      <p:ext uri="{BB962C8B-B14F-4D97-AF65-F5344CB8AC3E}">
        <p14:creationId xmlns:p14="http://schemas.microsoft.com/office/powerpoint/2010/main" val="3733048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8B5E-436F-8A4F-8B80-C0494BF0BDD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68F557A-E907-0849-AC6E-2AD4538493AC}"/>
              </a:ext>
            </a:extLst>
          </p:cNvPr>
          <p:cNvPicPr>
            <a:picLocks noGrp="1" noChangeAspect="1"/>
          </p:cNvPicPr>
          <p:nvPr>
            <p:ph idx="1"/>
          </p:nvPr>
        </p:nvPicPr>
        <p:blipFill>
          <a:blip r:embed="rId3"/>
          <a:srcRect/>
          <a:stretch/>
        </p:blipFill>
        <p:spPr>
          <a:xfrm>
            <a:off x="0" y="-45122"/>
            <a:ext cx="10276477" cy="6903121"/>
          </a:xfrm>
        </p:spPr>
      </p:pic>
      <p:sp>
        <p:nvSpPr>
          <p:cNvPr id="6" name="TextBox 5">
            <a:extLst>
              <a:ext uri="{FF2B5EF4-FFF2-40B4-BE49-F238E27FC236}">
                <a16:creationId xmlns:a16="http://schemas.microsoft.com/office/drawing/2014/main" id="{6DBB920B-6A7E-E14F-A97A-E4DD3548907E}"/>
              </a:ext>
            </a:extLst>
          </p:cNvPr>
          <p:cNvSpPr txBox="1"/>
          <p:nvPr/>
        </p:nvSpPr>
        <p:spPr>
          <a:xfrm>
            <a:off x="9686856" y="3441680"/>
            <a:ext cx="2256566" cy="2862322"/>
          </a:xfrm>
          <a:prstGeom prst="rect">
            <a:avLst/>
          </a:prstGeom>
          <a:noFill/>
        </p:spPr>
        <p:txBody>
          <a:bodyPr wrap="square" rtlCol="0">
            <a:spAutoFit/>
          </a:bodyPr>
          <a:lstStyle/>
          <a:p>
            <a:r>
              <a:rPr lang="en-GB" dirty="0" err="1"/>
              <a:t>Manifesta</a:t>
            </a:r>
            <a:r>
              <a:rPr lang="en-GB" dirty="0"/>
              <a:t> 13 in Marseilles, 2020. The Sea, Sounds and Storytelling, Premiere of </a:t>
            </a:r>
            <a:r>
              <a:rPr lang="en-GB" dirty="0" err="1"/>
              <a:t>Te</a:t>
            </a:r>
            <a:r>
              <a:rPr lang="en-GB" dirty="0"/>
              <a:t> Moana by </a:t>
            </a:r>
            <a:r>
              <a:rPr lang="en-US" dirty="0"/>
              <a:t>Khadija </a:t>
            </a:r>
            <a:r>
              <a:rPr lang="en-US" dirty="0" err="1"/>
              <a:t>Zinnenburg</a:t>
            </a:r>
            <a:r>
              <a:rPr lang="en-US" dirty="0"/>
              <a:t> Carroll</a:t>
            </a:r>
            <a:r>
              <a:rPr lang="en-GB" dirty="0"/>
              <a:t>. Video Installation in the National Theatre, 30.16 mins, HD Video.</a:t>
            </a:r>
            <a:endParaRPr lang="en-US" dirty="0"/>
          </a:p>
        </p:txBody>
      </p:sp>
    </p:spTree>
    <p:extLst>
      <p:ext uri="{BB962C8B-B14F-4D97-AF65-F5344CB8AC3E}">
        <p14:creationId xmlns:p14="http://schemas.microsoft.com/office/powerpoint/2010/main" val="1470389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BB9FC-25AC-E670-1B19-77EDB87B82FD}"/>
              </a:ext>
            </a:extLst>
          </p:cNvPr>
          <p:cNvSpPr>
            <a:spLocks noGrp="1"/>
          </p:cNvSpPr>
          <p:nvPr>
            <p:ph type="title"/>
          </p:nvPr>
        </p:nvSpPr>
        <p:spPr/>
        <p:txBody>
          <a:bodyPr/>
          <a:lstStyle/>
          <a:p>
            <a:endParaRPr lang="en-AT" dirty="0"/>
          </a:p>
        </p:txBody>
      </p:sp>
      <p:sp>
        <p:nvSpPr>
          <p:cNvPr id="4" name="Rectangle 1">
            <a:extLst>
              <a:ext uri="{FF2B5EF4-FFF2-40B4-BE49-F238E27FC236}">
                <a16:creationId xmlns:a16="http://schemas.microsoft.com/office/drawing/2014/main" id="{48A8AE10-3BCD-6DE5-F227-2B7CC3B3B14F}"/>
              </a:ext>
            </a:extLst>
          </p:cNvPr>
          <p:cNvSpPr>
            <a:spLocks/>
          </p:cNvSpPr>
          <p:nvPr/>
        </p:nvSpPr>
        <p:spPr bwMode="auto">
          <a:xfrm>
            <a:off x="3862754" y="244500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err="1">
                <a:solidFill>
                  <a:srgbClr val="FF0081"/>
                </a:solidFill>
                <a:latin typeface="Edu Diatype Semi-Mono" panose="020B0509040202060203" pitchFamily="49" charset="77"/>
                <a:ea typeface="ＭＳ Ｐゴシック" charset="0"/>
              </a:rPr>
              <a:t>Kranich</a:t>
            </a:r>
            <a:r>
              <a:rPr lang="en-US" sz="2500" dirty="0">
                <a:solidFill>
                  <a:srgbClr val="FF0081"/>
                </a:solidFill>
                <a:latin typeface="Edu Diatype Semi-Mono" panose="020B0509040202060203" pitchFamily="49" charset="77"/>
                <a:ea typeface="ＭＳ Ｐゴシック" charset="0"/>
              </a:rPr>
              <a:t> Museum </a:t>
            </a:r>
          </a:p>
          <a:p>
            <a:endParaRPr lang="en-US" sz="2500" dirty="0">
              <a:solidFill>
                <a:srgbClr val="FF0081"/>
              </a:solidFill>
              <a:latin typeface="Edu Diatype Semi-Mono" panose="020B0509040202060203" pitchFamily="49" charset="77"/>
              <a:ea typeface="ＭＳ Ｐゴシック" charset="0"/>
            </a:endParaRPr>
          </a:p>
          <a:p>
            <a:r>
              <a:rPr lang="en-US" sz="1700" dirty="0" err="1">
                <a:solidFill>
                  <a:srgbClr val="FF0081"/>
                </a:solidFill>
                <a:latin typeface="Edu Diatype Semi-Mono" panose="020B0509040202060203" pitchFamily="49" charset="77"/>
                <a:ea typeface="ＭＳ Ｐゴシック" charset="0"/>
              </a:rPr>
              <a:t>Hessenburg</a:t>
            </a:r>
            <a:r>
              <a:rPr lang="en-US" sz="1700" dirty="0">
                <a:solidFill>
                  <a:srgbClr val="FF0081"/>
                </a:solidFill>
                <a:latin typeface="Edu Diatype Semi-Mono" panose="020B0509040202060203" pitchFamily="49" charset="77"/>
                <a:ea typeface="ＭＳ Ｐゴシック" charset="0"/>
              </a:rPr>
              <a:t>, 2012, Permanent installation</a:t>
            </a:r>
          </a:p>
        </p:txBody>
      </p:sp>
    </p:spTree>
    <p:extLst>
      <p:ext uri="{BB962C8B-B14F-4D97-AF65-F5344CB8AC3E}">
        <p14:creationId xmlns:p14="http://schemas.microsoft.com/office/powerpoint/2010/main" val="625215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0C19-F7B8-B246-5C47-B5758C4D7A7C}"/>
              </a:ext>
            </a:extLst>
          </p:cNvPr>
          <p:cNvSpPr>
            <a:spLocks noGrp="1"/>
          </p:cNvSpPr>
          <p:nvPr>
            <p:ph type="title"/>
          </p:nvPr>
        </p:nvSpPr>
        <p:spPr/>
        <p:txBody>
          <a:bodyPr/>
          <a:lstStyle/>
          <a:p>
            <a:endParaRPr lang="en-AT"/>
          </a:p>
        </p:txBody>
      </p:sp>
      <p:pic>
        <p:nvPicPr>
          <p:cNvPr id="10" name="Picture 9" descr="A building with a sign on the front&#10;&#10;Description automatically generated">
            <a:extLst>
              <a:ext uri="{FF2B5EF4-FFF2-40B4-BE49-F238E27FC236}">
                <a16:creationId xmlns:a16="http://schemas.microsoft.com/office/drawing/2014/main" id="{2F0E80E9-1AA0-AC49-E2B0-79421EEBDEC1}"/>
              </a:ext>
            </a:extLst>
          </p:cNvPr>
          <p:cNvPicPr>
            <a:picLocks noChangeAspect="1"/>
          </p:cNvPicPr>
          <p:nvPr/>
        </p:nvPicPr>
        <p:blipFill>
          <a:blip r:embed="rId2"/>
          <a:stretch>
            <a:fillRect/>
          </a:stretch>
        </p:blipFill>
        <p:spPr>
          <a:xfrm>
            <a:off x="0" y="-213360"/>
            <a:ext cx="12192000" cy="8124824"/>
          </a:xfrm>
          <a:prstGeom prst="rect">
            <a:avLst/>
          </a:prstGeom>
        </p:spPr>
      </p:pic>
      <p:sp>
        <p:nvSpPr>
          <p:cNvPr id="12" name="Content Placeholder 11">
            <a:extLst>
              <a:ext uri="{FF2B5EF4-FFF2-40B4-BE49-F238E27FC236}">
                <a16:creationId xmlns:a16="http://schemas.microsoft.com/office/drawing/2014/main" id="{90AC1C47-D89A-F030-43B2-1FD9A970E5AF}"/>
              </a:ext>
            </a:extLst>
          </p:cNvPr>
          <p:cNvSpPr>
            <a:spLocks noGrp="1"/>
          </p:cNvSpPr>
          <p:nvPr>
            <p:ph idx="1"/>
          </p:nvPr>
        </p:nvSpPr>
        <p:spPr/>
        <p:txBody>
          <a:bodyPr/>
          <a:lstStyle/>
          <a:p>
            <a:endParaRPr lang="en-AT" dirty="0"/>
          </a:p>
        </p:txBody>
      </p:sp>
      <p:sp>
        <p:nvSpPr>
          <p:cNvPr id="13" name="TextBox 12">
            <a:extLst>
              <a:ext uri="{FF2B5EF4-FFF2-40B4-BE49-F238E27FC236}">
                <a16:creationId xmlns:a16="http://schemas.microsoft.com/office/drawing/2014/main" id="{13833CF8-9BBF-599A-A437-D7B25073325E}"/>
              </a:ext>
            </a:extLst>
          </p:cNvPr>
          <p:cNvSpPr txBox="1"/>
          <p:nvPr/>
        </p:nvSpPr>
        <p:spPr>
          <a:xfrm>
            <a:off x="8470867" y="2708632"/>
            <a:ext cx="3721133" cy="2585323"/>
          </a:xfrm>
          <a:prstGeom prst="rect">
            <a:avLst/>
          </a:prstGeom>
          <a:noFill/>
        </p:spPr>
        <p:txBody>
          <a:bodyPr wrap="square" rtlCol="0">
            <a:spAutoFit/>
          </a:bodyPr>
          <a:lstStyle/>
          <a:p>
            <a:endParaRPr lang="en-GB" dirty="0"/>
          </a:p>
          <a:p>
            <a:r>
              <a:rPr lang="en-GB" dirty="0"/>
              <a:t>Neon work on </a:t>
            </a:r>
            <a:r>
              <a:rPr lang="en-GB" dirty="0" err="1"/>
              <a:t>fascade</a:t>
            </a:r>
            <a:r>
              <a:rPr lang="en-GB" dirty="0"/>
              <a:t>, site specific wall installation (inside) and general concept of museum of the crane - commission of sculpture for new museum. – see https://</a:t>
            </a:r>
            <a:r>
              <a:rPr lang="en-GB" dirty="0" err="1"/>
              <a:t>kranichhotel.de</a:t>
            </a:r>
            <a:r>
              <a:rPr lang="en-GB" dirty="0"/>
              <a:t>/</a:t>
            </a:r>
            <a:r>
              <a:rPr lang="en-GB" dirty="0" err="1"/>
              <a:t>kuenstler</a:t>
            </a:r>
            <a:r>
              <a:rPr lang="en-GB" dirty="0"/>
              <a:t>/</a:t>
            </a:r>
            <a:r>
              <a:rPr lang="en-GB" dirty="0" err="1"/>
              <a:t>khadija-carroll</a:t>
            </a:r>
            <a:r>
              <a:rPr lang="en-GB" dirty="0"/>
              <a:t>/</a:t>
            </a:r>
          </a:p>
          <a:p>
            <a:endParaRPr lang="en-US" dirty="0"/>
          </a:p>
        </p:txBody>
      </p:sp>
    </p:spTree>
    <p:extLst>
      <p:ext uri="{BB962C8B-B14F-4D97-AF65-F5344CB8AC3E}">
        <p14:creationId xmlns:p14="http://schemas.microsoft.com/office/powerpoint/2010/main" val="3758067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5DAAD-4C50-03A4-CADB-C8D923842186}"/>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A6621081-4B64-6DCE-51B3-6C5E7A8E6734}"/>
              </a:ext>
            </a:extLst>
          </p:cNvPr>
          <p:cNvSpPr>
            <a:spLocks noGrp="1"/>
          </p:cNvSpPr>
          <p:nvPr>
            <p:ph idx="1"/>
          </p:nvPr>
        </p:nvSpPr>
        <p:spPr/>
        <p:txBody>
          <a:bodyPr/>
          <a:lstStyle/>
          <a:p>
            <a:endParaRPr lang="en-AT"/>
          </a:p>
        </p:txBody>
      </p:sp>
      <p:pic>
        <p:nvPicPr>
          <p:cNvPr id="4" name="Picture 3" descr="A brick wall with a white railing&#10;&#10;Description automatically generated">
            <a:extLst>
              <a:ext uri="{FF2B5EF4-FFF2-40B4-BE49-F238E27FC236}">
                <a16:creationId xmlns:a16="http://schemas.microsoft.com/office/drawing/2014/main" id="{517A33E5-7ADE-DB08-95AC-10FDF5C0ECF9}"/>
              </a:ext>
            </a:extLst>
          </p:cNvPr>
          <p:cNvPicPr>
            <a:picLocks noChangeAspect="1"/>
          </p:cNvPicPr>
          <p:nvPr/>
        </p:nvPicPr>
        <p:blipFill>
          <a:blip r:embed="rId2"/>
          <a:stretch>
            <a:fillRect/>
          </a:stretch>
        </p:blipFill>
        <p:spPr>
          <a:xfrm>
            <a:off x="1216800" y="0"/>
            <a:ext cx="4572000" cy="6858000"/>
          </a:xfrm>
          <a:prstGeom prst="rect">
            <a:avLst/>
          </a:prstGeom>
        </p:spPr>
      </p:pic>
      <p:pic>
        <p:nvPicPr>
          <p:cNvPr id="5" name="Content Placeholder 5" descr="A group of rocks on a table&#10;&#10;Description automatically generated">
            <a:extLst>
              <a:ext uri="{FF2B5EF4-FFF2-40B4-BE49-F238E27FC236}">
                <a16:creationId xmlns:a16="http://schemas.microsoft.com/office/drawing/2014/main" id="{3FE74084-FC1E-8C11-5B9B-A20757839335}"/>
              </a:ext>
            </a:extLst>
          </p:cNvPr>
          <p:cNvPicPr>
            <a:picLocks noChangeAspect="1"/>
          </p:cNvPicPr>
          <p:nvPr/>
        </p:nvPicPr>
        <p:blipFill>
          <a:blip r:embed="rId3"/>
          <a:stretch>
            <a:fillRect/>
          </a:stretch>
        </p:blipFill>
        <p:spPr>
          <a:xfrm>
            <a:off x="8454042" y="1690688"/>
            <a:ext cx="2899758" cy="4351338"/>
          </a:xfrm>
          <a:prstGeom prst="rect">
            <a:avLst/>
          </a:prstGeom>
        </p:spPr>
      </p:pic>
    </p:spTree>
    <p:extLst>
      <p:ext uri="{BB962C8B-B14F-4D97-AF65-F5344CB8AC3E}">
        <p14:creationId xmlns:p14="http://schemas.microsoft.com/office/powerpoint/2010/main" val="1960952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90D30-D6F2-62BA-6548-C393D004DB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641A89-0DEA-8515-8AF0-2E352D136038}"/>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9D8B281C-C40E-C201-9333-FD7B4719D7DE}"/>
              </a:ext>
            </a:extLst>
          </p:cNvPr>
          <p:cNvSpPr>
            <a:spLocks noGrp="1"/>
          </p:cNvSpPr>
          <p:nvPr>
            <p:ph idx="1"/>
          </p:nvPr>
        </p:nvSpPr>
        <p:spPr/>
        <p:txBody>
          <a:bodyPr/>
          <a:lstStyle/>
          <a:p>
            <a:endParaRPr lang="en-AT" dirty="0"/>
          </a:p>
        </p:txBody>
      </p:sp>
      <p:sp>
        <p:nvSpPr>
          <p:cNvPr id="4" name="Rectangle 1">
            <a:extLst>
              <a:ext uri="{FF2B5EF4-FFF2-40B4-BE49-F238E27FC236}">
                <a16:creationId xmlns:a16="http://schemas.microsoft.com/office/drawing/2014/main" id="{C4260301-6323-5F7E-6F08-E93C499F9AD7}"/>
              </a:ext>
            </a:extLst>
          </p:cNvPr>
          <p:cNvSpPr>
            <a:spLocks/>
          </p:cNvSpPr>
          <p:nvPr/>
        </p:nvSpPr>
        <p:spPr bwMode="auto">
          <a:xfrm>
            <a:off x="2312894" y="2902160"/>
            <a:ext cx="8104094"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Botanical Drift</a:t>
            </a:r>
          </a:p>
          <a:p>
            <a:endParaRPr lang="en-US" sz="2500" dirty="0">
              <a:solidFill>
                <a:srgbClr val="FF0081"/>
              </a:solidFill>
              <a:latin typeface="Edu Diatype Semi-Mono" panose="020B0509040202060203" pitchFamily="49" charset="77"/>
              <a:ea typeface="ＭＳ Ｐゴシック" charset="0"/>
            </a:endParaRPr>
          </a:p>
          <a:p>
            <a:r>
              <a:rPr lang="en-US" sz="1700" dirty="0">
                <a:solidFill>
                  <a:srgbClr val="FF0081"/>
                </a:solidFill>
                <a:latin typeface="Edu Diatype Semi-Mono" panose="020B0509040202060203" pitchFamily="49" charset="77"/>
                <a:ea typeface="ＭＳ Ｐゴシック" charset="0"/>
              </a:rPr>
              <a:t>Humboldt Forum Berlin / Royal Museums Greenwich / Tate Modern</a:t>
            </a:r>
          </a:p>
        </p:txBody>
      </p:sp>
    </p:spTree>
    <p:extLst>
      <p:ext uri="{BB962C8B-B14F-4D97-AF65-F5344CB8AC3E}">
        <p14:creationId xmlns:p14="http://schemas.microsoft.com/office/powerpoint/2010/main" val="8456600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ED254-6972-7042-A7F5-AA34E23C2694}"/>
              </a:ext>
            </a:extLst>
          </p:cNvPr>
          <p:cNvSpPr>
            <a:spLocks noGrp="1"/>
          </p:cNvSpPr>
          <p:nvPr>
            <p:ph type="title"/>
          </p:nvPr>
        </p:nvSpPr>
        <p:spPr/>
        <p:txBody>
          <a:bodyPr/>
          <a:lstStyle/>
          <a:p>
            <a:endParaRPr lang="en-US"/>
          </a:p>
        </p:txBody>
      </p:sp>
      <p:pic>
        <p:nvPicPr>
          <p:cNvPr id="11" name="Content Placeholder 10">
            <a:extLst>
              <a:ext uri="{FF2B5EF4-FFF2-40B4-BE49-F238E27FC236}">
                <a16:creationId xmlns:a16="http://schemas.microsoft.com/office/drawing/2014/main" id="{49254545-8E19-F544-8BF4-D5AFC5C5BF56}"/>
              </a:ext>
            </a:extLst>
          </p:cNvPr>
          <p:cNvPicPr>
            <a:picLocks noGrp="1" noChangeAspect="1"/>
          </p:cNvPicPr>
          <p:nvPr>
            <p:ph idx="1"/>
          </p:nvPr>
        </p:nvPicPr>
        <p:blipFill rotWithShape="1">
          <a:blip r:embed="rId2"/>
          <a:srcRect l="53910" t="-37862" r="-23953" b="-14109"/>
          <a:stretch/>
        </p:blipFill>
        <p:spPr>
          <a:xfrm>
            <a:off x="6586330" y="-2233787"/>
            <a:ext cx="8103031" cy="9814029"/>
          </a:xfrm>
        </p:spPr>
      </p:pic>
      <p:sp>
        <p:nvSpPr>
          <p:cNvPr id="14" name="TextBox 13">
            <a:extLst>
              <a:ext uri="{FF2B5EF4-FFF2-40B4-BE49-F238E27FC236}">
                <a16:creationId xmlns:a16="http://schemas.microsoft.com/office/drawing/2014/main" id="{67422580-F219-964E-8E79-43BF96FF9240}"/>
              </a:ext>
            </a:extLst>
          </p:cNvPr>
          <p:cNvSpPr txBox="1"/>
          <p:nvPr/>
        </p:nvSpPr>
        <p:spPr>
          <a:xfrm>
            <a:off x="210635" y="5011311"/>
            <a:ext cx="1856427" cy="1477328"/>
          </a:xfrm>
          <a:prstGeom prst="rect">
            <a:avLst/>
          </a:prstGeom>
          <a:noFill/>
        </p:spPr>
        <p:txBody>
          <a:bodyPr wrap="square" rtlCol="0">
            <a:spAutoFit/>
          </a:bodyPr>
          <a:lstStyle/>
          <a:p>
            <a:r>
              <a:rPr lang="en-US" i="1" dirty="0"/>
              <a:t>Botanical Drift</a:t>
            </a:r>
            <a:r>
              <a:rPr lang="en-US" dirty="0"/>
              <a:t> Museum of Economic Botany London in Kew Gardens</a:t>
            </a:r>
          </a:p>
        </p:txBody>
      </p:sp>
      <p:pic>
        <p:nvPicPr>
          <p:cNvPr id="6" name="Content Placeholder 3" descr="TH_BotanicalDrift_Emma Ha-Has_act4_12mini.jpg">
            <a:extLst>
              <a:ext uri="{FF2B5EF4-FFF2-40B4-BE49-F238E27FC236}">
                <a16:creationId xmlns:a16="http://schemas.microsoft.com/office/drawing/2014/main" id="{DAE5CDAC-3D31-8549-B2A3-85D6623E6117}"/>
              </a:ext>
            </a:extLst>
          </p:cNvPr>
          <p:cNvPicPr>
            <a:picLocks noChangeAspect="1"/>
          </p:cNvPicPr>
          <p:nvPr/>
        </p:nvPicPr>
        <p:blipFill>
          <a:blip r:embed="rId3">
            <a:extLst>
              <a:ext uri="{28A0092B-C50C-407E-A947-70E740481C1C}">
                <a14:useLocalDpi xmlns:a14="http://schemas.microsoft.com/office/drawing/2010/main" val="0"/>
              </a:ext>
            </a:extLst>
          </a:blip>
          <a:srcRect l="-86469" r="-86469"/>
          <a:stretch>
            <a:fillRect/>
          </a:stretch>
        </p:blipFill>
        <p:spPr>
          <a:xfrm>
            <a:off x="-1548963" y="182562"/>
            <a:ext cx="11751319" cy="6492875"/>
          </a:xfrm>
          <a:prstGeom prst="rect">
            <a:avLst/>
          </a:prstGeom>
        </p:spPr>
      </p:pic>
    </p:spTree>
    <p:extLst>
      <p:ext uri="{BB962C8B-B14F-4D97-AF65-F5344CB8AC3E}">
        <p14:creationId xmlns:p14="http://schemas.microsoft.com/office/powerpoint/2010/main" val="47127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H_BotanicalDrift_Emma Ha-Has_act5_11mini.jpg"/>
          <p:cNvPicPr>
            <a:picLocks noGrp="1" noChangeAspect="1"/>
          </p:cNvPicPr>
          <p:nvPr>
            <p:ph idx="1"/>
          </p:nvPr>
        </p:nvPicPr>
        <p:blipFill>
          <a:blip r:embed="rId2">
            <a:extLst>
              <a:ext uri="{28A0092B-C50C-407E-A947-70E740481C1C}">
                <a14:useLocalDpi xmlns:a14="http://schemas.microsoft.com/office/drawing/2010/main" val="0"/>
              </a:ext>
            </a:extLst>
          </a:blip>
          <a:srcRect l="-86469" r="-86469"/>
          <a:stretch>
            <a:fillRect/>
          </a:stretch>
        </p:blipFill>
        <p:spPr>
          <a:xfrm>
            <a:off x="-1866681" y="274639"/>
            <a:ext cx="11552830" cy="6353611"/>
          </a:xfrm>
        </p:spPr>
      </p:pic>
      <p:pic>
        <p:nvPicPr>
          <p:cNvPr id="6" name="Content Placeholder 3" descr="1).P.bet.#1-2009-drawing-winter.jpg"/>
          <p:cNvPicPr>
            <a:picLocks noChangeAspect="1"/>
          </p:cNvPicPr>
          <p:nvPr/>
        </p:nvPicPr>
        <p:blipFill>
          <a:blip r:embed="rId3" cstate="print">
            <a:extLst>
              <a:ext uri="{28A0092B-C50C-407E-A947-70E740481C1C}">
                <a14:useLocalDpi xmlns:a14="http://schemas.microsoft.com/office/drawing/2010/main" val="0"/>
              </a:ext>
            </a:extLst>
          </a:blip>
          <a:srcRect l="-81603" r="-81603"/>
          <a:stretch>
            <a:fillRect/>
          </a:stretch>
        </p:blipFill>
        <p:spPr>
          <a:xfrm>
            <a:off x="3820161" y="812906"/>
            <a:ext cx="9009700" cy="5616294"/>
          </a:xfrm>
          <a:prstGeom prst="rect">
            <a:avLst/>
          </a:prstGeom>
        </p:spPr>
      </p:pic>
    </p:spTree>
    <p:extLst>
      <p:ext uri="{BB962C8B-B14F-4D97-AF65-F5344CB8AC3E}">
        <p14:creationId xmlns:p14="http://schemas.microsoft.com/office/powerpoint/2010/main" val="1698093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H_BotanicalDrift_Emma Ha-Has_act1_10mini.jpg"/>
          <p:cNvPicPr>
            <a:picLocks noGrp="1" noChangeAspect="1"/>
          </p:cNvPicPr>
          <p:nvPr>
            <p:ph idx="1"/>
          </p:nvPr>
        </p:nvPicPr>
        <p:blipFill>
          <a:blip r:embed="rId2">
            <a:extLst>
              <a:ext uri="{28A0092B-C50C-407E-A947-70E740481C1C}">
                <a14:useLocalDpi xmlns:a14="http://schemas.microsoft.com/office/drawing/2010/main" val="0"/>
              </a:ext>
            </a:extLst>
          </a:blip>
          <a:srcRect l="-86469" r="-86469"/>
          <a:stretch>
            <a:fillRect/>
          </a:stretch>
        </p:blipFill>
        <p:spPr>
          <a:xfrm>
            <a:off x="751867" y="274639"/>
            <a:ext cx="10639882" cy="5851525"/>
          </a:xfrm>
        </p:spPr>
      </p:pic>
    </p:spTree>
    <p:extLst>
      <p:ext uri="{BB962C8B-B14F-4D97-AF65-F5344CB8AC3E}">
        <p14:creationId xmlns:p14="http://schemas.microsoft.com/office/powerpoint/2010/main" val="1131754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0138" y="14253"/>
            <a:ext cx="4530765" cy="680091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8499" y="14253"/>
            <a:ext cx="4568794" cy="6858000"/>
          </a:xfrm>
          <a:prstGeom prst="rect">
            <a:avLst/>
          </a:prstGeom>
        </p:spPr>
      </p:pic>
    </p:spTree>
    <p:extLst>
      <p:ext uri="{BB962C8B-B14F-4D97-AF65-F5344CB8AC3E}">
        <p14:creationId xmlns:p14="http://schemas.microsoft.com/office/powerpoint/2010/main" val="54691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8D8CF-3AB7-3443-A2F4-00C5D894E979}"/>
              </a:ext>
            </a:extLst>
          </p:cNvPr>
          <p:cNvSpPr>
            <a:spLocks noGrp="1"/>
          </p:cNvSpPr>
          <p:nvPr>
            <p:ph type="title"/>
          </p:nvPr>
        </p:nvSpPr>
        <p:spPr>
          <a:xfrm>
            <a:off x="139485" y="263471"/>
            <a:ext cx="2681207" cy="6478292"/>
          </a:xfrm>
        </p:spPr>
        <p:txBody>
          <a:bodyPr>
            <a:normAutofit/>
          </a:bodyPr>
          <a:lstStyle/>
          <a:p>
            <a:r>
              <a:rPr lang="en-GB" sz="1400" dirty="0"/>
              <a:t>How can we make exhibitions with a relatively low impact on the environment?</a:t>
            </a:r>
            <a:br>
              <a:rPr lang="en-GB" sz="1400" dirty="0"/>
            </a:br>
            <a:br>
              <a:rPr lang="en-GB" sz="1400" dirty="0"/>
            </a:br>
            <a:br>
              <a:rPr lang="en-GB" sz="1400" dirty="0"/>
            </a:br>
            <a:r>
              <a:rPr lang="en-GB" sz="1400" dirty="0" err="1"/>
              <a:t>Ecocinema</a:t>
            </a:r>
            <a:r>
              <a:rPr lang="en-GB" sz="1400" dirty="0"/>
              <a:t>, </a:t>
            </a:r>
            <a:r>
              <a:rPr lang="en-GB" sz="1400" dirty="0" err="1"/>
              <a:t>Taxispalais</a:t>
            </a:r>
            <a:r>
              <a:rPr lang="en-GB" sz="1400" dirty="0"/>
              <a:t> installation of Reflecting Relational Traces, Innsbruck 2019.  This video installation was the first room and prelude to a collection of ecological films – and it was the first museum exhibition built entirely in recycled materials. The film reflects on the agency of atmospheres in a mangrove in the Persian Gulf, commissioned by the Sharjah Biennale 2019. </a:t>
            </a:r>
            <a:br>
              <a:rPr lang="en-GB" sz="1400" dirty="0"/>
            </a:br>
            <a:endParaRPr lang="en-US" sz="1400" dirty="0"/>
          </a:p>
        </p:txBody>
      </p:sp>
      <p:pic>
        <p:nvPicPr>
          <p:cNvPr id="5" name="Content Placeholder 4" descr="A picture containing indoor, floor, several&#10;&#10;Description automatically generated">
            <a:extLst>
              <a:ext uri="{FF2B5EF4-FFF2-40B4-BE49-F238E27FC236}">
                <a16:creationId xmlns:a16="http://schemas.microsoft.com/office/drawing/2014/main" id="{0E72B213-8494-FD45-B395-735D96043B6C}"/>
              </a:ext>
            </a:extLst>
          </p:cNvPr>
          <p:cNvPicPr>
            <a:picLocks noGrp="1" noChangeAspect="1"/>
          </p:cNvPicPr>
          <p:nvPr>
            <p:ph idx="1"/>
          </p:nvPr>
        </p:nvPicPr>
        <p:blipFill>
          <a:blip r:embed="rId2"/>
          <a:stretch>
            <a:fillRect/>
          </a:stretch>
        </p:blipFill>
        <p:spPr>
          <a:xfrm>
            <a:off x="3022169" y="0"/>
            <a:ext cx="9169831" cy="6875336"/>
          </a:xfrm>
        </p:spPr>
      </p:pic>
    </p:spTree>
    <p:extLst>
      <p:ext uri="{BB962C8B-B14F-4D97-AF65-F5344CB8AC3E}">
        <p14:creationId xmlns:p14="http://schemas.microsoft.com/office/powerpoint/2010/main" val="10940861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FD94-F4F3-3F42-925C-4E6133706D8D}"/>
              </a:ext>
            </a:extLst>
          </p:cNvPr>
          <p:cNvSpPr>
            <a:spLocks noGrp="1"/>
          </p:cNvSpPr>
          <p:nvPr>
            <p:ph type="title"/>
          </p:nvPr>
        </p:nvSpPr>
        <p:spPr>
          <a:xfrm>
            <a:off x="9913435" y="0"/>
            <a:ext cx="2278566" cy="6779941"/>
          </a:xfrm>
        </p:spPr>
        <p:txBody>
          <a:bodyPr>
            <a:noAutofit/>
          </a:bodyPr>
          <a:lstStyle/>
          <a:p>
            <a:r>
              <a:rPr lang="en-GB" sz="1400" dirty="0"/>
              <a:t>How does one political regime replace the next through representative architecture?</a:t>
            </a:r>
            <a:br>
              <a:rPr lang="en-GB" sz="1400" dirty="0"/>
            </a:br>
            <a:br>
              <a:rPr lang="en-GB" sz="1400" dirty="0"/>
            </a:br>
            <a:br>
              <a:rPr lang="en-GB" sz="1400" dirty="0"/>
            </a:br>
            <a:r>
              <a:rPr lang="en-GB" sz="1400" dirty="0"/>
              <a:t>Khadija </a:t>
            </a:r>
            <a:r>
              <a:rPr lang="en-GB" sz="1400" dirty="0" err="1"/>
              <a:t>Zinnenburg</a:t>
            </a:r>
            <a:r>
              <a:rPr lang="en-GB" sz="1400" dirty="0"/>
              <a:t> Carroll, Frieze London installation of Embassy Embassy (2009-17)</a:t>
            </a:r>
            <a:endParaRPr lang="en-US" sz="1400" dirty="0"/>
          </a:p>
        </p:txBody>
      </p:sp>
      <p:pic>
        <p:nvPicPr>
          <p:cNvPr id="8" name="Content Placeholder 7">
            <a:extLst>
              <a:ext uri="{FF2B5EF4-FFF2-40B4-BE49-F238E27FC236}">
                <a16:creationId xmlns:a16="http://schemas.microsoft.com/office/drawing/2014/main" id="{AD731F6B-11C5-404D-AAB3-E9F2B7E4586B}"/>
              </a:ext>
            </a:extLst>
          </p:cNvPr>
          <p:cNvPicPr>
            <a:picLocks noGrp="1" noChangeAspect="1"/>
          </p:cNvPicPr>
          <p:nvPr>
            <p:ph idx="1"/>
          </p:nvPr>
        </p:nvPicPr>
        <p:blipFill>
          <a:blip r:embed="rId2"/>
          <a:stretch>
            <a:fillRect/>
          </a:stretch>
        </p:blipFill>
        <p:spPr>
          <a:xfrm>
            <a:off x="-451908" y="0"/>
            <a:ext cx="10301335" cy="6867557"/>
          </a:xfrm>
        </p:spPr>
      </p:pic>
    </p:spTree>
    <p:extLst>
      <p:ext uri="{BB962C8B-B14F-4D97-AF65-F5344CB8AC3E}">
        <p14:creationId xmlns:p14="http://schemas.microsoft.com/office/powerpoint/2010/main" val="3621033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9E74C-4538-02E9-A6EF-1E26BB8FE7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205CCD-19A8-30D8-090D-7FFD99B77B1D}"/>
              </a:ext>
            </a:extLst>
          </p:cNvPr>
          <p:cNvSpPr>
            <a:spLocks noGrp="1"/>
          </p:cNvSpPr>
          <p:nvPr>
            <p:ph type="title"/>
          </p:nvPr>
        </p:nvSpPr>
        <p:spPr/>
        <p:txBody>
          <a:bodyPr/>
          <a:lstStyle/>
          <a:p>
            <a:endParaRPr lang="en-AT"/>
          </a:p>
        </p:txBody>
      </p:sp>
      <p:sp>
        <p:nvSpPr>
          <p:cNvPr id="3" name="Content Placeholder 2">
            <a:extLst>
              <a:ext uri="{FF2B5EF4-FFF2-40B4-BE49-F238E27FC236}">
                <a16:creationId xmlns:a16="http://schemas.microsoft.com/office/drawing/2014/main" id="{D487232D-4015-4E61-62EC-F6A16CA8B63C}"/>
              </a:ext>
            </a:extLst>
          </p:cNvPr>
          <p:cNvSpPr>
            <a:spLocks noGrp="1"/>
          </p:cNvSpPr>
          <p:nvPr>
            <p:ph idx="1"/>
          </p:nvPr>
        </p:nvSpPr>
        <p:spPr/>
        <p:txBody>
          <a:bodyPr/>
          <a:lstStyle/>
          <a:p>
            <a:endParaRPr lang="en-AT" dirty="0"/>
          </a:p>
        </p:txBody>
      </p:sp>
      <p:sp>
        <p:nvSpPr>
          <p:cNvPr id="4" name="Rectangle 1">
            <a:extLst>
              <a:ext uri="{FF2B5EF4-FFF2-40B4-BE49-F238E27FC236}">
                <a16:creationId xmlns:a16="http://schemas.microsoft.com/office/drawing/2014/main" id="{F6C17B7B-49C1-9F66-BA30-F86C80D081B7}"/>
              </a:ext>
            </a:extLst>
          </p:cNvPr>
          <p:cNvSpPr>
            <a:spLocks/>
          </p:cNvSpPr>
          <p:nvPr/>
        </p:nvSpPr>
        <p:spPr bwMode="auto">
          <a:xfrm>
            <a:off x="1237129" y="2902160"/>
            <a:ext cx="9251577"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Round tables, Long tables – installations for discourse</a:t>
            </a:r>
          </a:p>
          <a:p>
            <a:endParaRPr lang="en-US" sz="2500" dirty="0">
              <a:solidFill>
                <a:srgbClr val="FF0081"/>
              </a:solidFill>
              <a:latin typeface="Edu Diatype Semi-Mono" panose="020B0509040202060203" pitchFamily="49" charset="77"/>
              <a:ea typeface="ＭＳ Ｐゴシック" charset="0"/>
            </a:endParaRPr>
          </a:p>
          <a:p>
            <a:r>
              <a:rPr lang="en-US" sz="1700" dirty="0">
                <a:solidFill>
                  <a:srgbClr val="FF0081"/>
                </a:solidFill>
                <a:latin typeface="Edu Diatype Semi-Mono" panose="020B0509040202060203" pitchFamily="49" charset="77"/>
                <a:ea typeface="ＭＳ Ｐゴシック" charset="0"/>
              </a:rPr>
              <a:t>Humboldt Forum Berlin / Royal Museums Greenwich / Tate and others</a:t>
            </a:r>
          </a:p>
        </p:txBody>
      </p:sp>
    </p:spTree>
    <p:extLst>
      <p:ext uri="{BB962C8B-B14F-4D97-AF65-F5344CB8AC3E}">
        <p14:creationId xmlns:p14="http://schemas.microsoft.com/office/powerpoint/2010/main" val="2079465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indoor, decorated&#10;&#10;Description automatically generated">
            <a:extLst>
              <a:ext uri="{FF2B5EF4-FFF2-40B4-BE49-F238E27FC236}">
                <a16:creationId xmlns:a16="http://schemas.microsoft.com/office/drawing/2014/main" id="{0F40EC1E-FFA6-2847-9127-2428BE08AB54}"/>
              </a:ext>
            </a:extLst>
          </p:cNvPr>
          <p:cNvPicPr>
            <a:picLocks noGrp="1" noChangeAspect="1"/>
          </p:cNvPicPr>
          <p:nvPr>
            <p:ph idx="1"/>
          </p:nvPr>
        </p:nvPicPr>
        <p:blipFill>
          <a:blip r:embed="rId3"/>
          <a:stretch>
            <a:fillRect/>
          </a:stretch>
        </p:blipFill>
        <p:spPr>
          <a:xfrm>
            <a:off x="3468551" y="0"/>
            <a:ext cx="8723449" cy="6856632"/>
          </a:xfrm>
        </p:spPr>
      </p:pic>
      <p:sp>
        <p:nvSpPr>
          <p:cNvPr id="6" name="TextBox 5">
            <a:extLst>
              <a:ext uri="{FF2B5EF4-FFF2-40B4-BE49-F238E27FC236}">
                <a16:creationId xmlns:a16="http://schemas.microsoft.com/office/drawing/2014/main" id="{0DA905F0-82CA-6442-947B-F3AD0BF1D2AD}"/>
              </a:ext>
            </a:extLst>
          </p:cNvPr>
          <p:cNvSpPr txBox="1"/>
          <p:nvPr/>
        </p:nvSpPr>
        <p:spPr>
          <a:xfrm>
            <a:off x="310368" y="4053474"/>
            <a:ext cx="2238704" cy="2585323"/>
          </a:xfrm>
          <a:prstGeom prst="rect">
            <a:avLst/>
          </a:prstGeom>
          <a:noFill/>
        </p:spPr>
        <p:txBody>
          <a:bodyPr wrap="square" rtlCol="0">
            <a:spAutoFit/>
          </a:bodyPr>
          <a:lstStyle/>
          <a:p>
            <a:r>
              <a:rPr lang="en-US" i="1" dirty="0"/>
              <a:t>Milieu der Toten</a:t>
            </a:r>
            <a:r>
              <a:rPr lang="en-US" dirty="0"/>
              <a:t>, Khadija </a:t>
            </a:r>
            <a:r>
              <a:rPr lang="en-US" dirty="0" err="1"/>
              <a:t>Zinnenburg</a:t>
            </a:r>
            <a:r>
              <a:rPr lang="en-US" dirty="0"/>
              <a:t> Carroll with Christina Sharpe and </a:t>
            </a:r>
            <a:r>
              <a:rPr lang="en-GB" dirty="0" err="1"/>
              <a:t>Saidiya</a:t>
            </a:r>
            <a:r>
              <a:rPr lang="en-GB" dirty="0"/>
              <a:t> Hartman, in</a:t>
            </a:r>
            <a:r>
              <a:rPr lang="en-US" dirty="0"/>
              <a:t> the Mobile Academy for the Humboldt Forum, Berlin, November 2018</a:t>
            </a:r>
          </a:p>
        </p:txBody>
      </p:sp>
    </p:spTree>
    <p:extLst>
      <p:ext uri="{BB962C8B-B14F-4D97-AF65-F5344CB8AC3E}">
        <p14:creationId xmlns:p14="http://schemas.microsoft.com/office/powerpoint/2010/main" val="10835720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02476"/>
            <a:ext cx="9195858" cy="6896893"/>
          </a:xfrm>
        </p:spPr>
      </p:pic>
      <p:sp>
        <p:nvSpPr>
          <p:cNvPr id="3" name="TextBox 2"/>
          <p:cNvSpPr txBox="1"/>
          <p:nvPr/>
        </p:nvSpPr>
        <p:spPr>
          <a:xfrm>
            <a:off x="9624850" y="3697013"/>
            <a:ext cx="2238704" cy="2585323"/>
          </a:xfrm>
          <a:prstGeom prst="rect">
            <a:avLst/>
          </a:prstGeom>
          <a:noFill/>
        </p:spPr>
        <p:txBody>
          <a:bodyPr wrap="square" rtlCol="0">
            <a:spAutoFit/>
          </a:bodyPr>
          <a:lstStyle/>
          <a:p>
            <a:r>
              <a:rPr lang="en-US" dirty="0"/>
              <a:t>Khadija </a:t>
            </a:r>
            <a:r>
              <a:rPr lang="en-US" dirty="0" err="1"/>
              <a:t>Zinnenburg</a:t>
            </a:r>
            <a:r>
              <a:rPr lang="en-US" dirty="0"/>
              <a:t> Carroll, </a:t>
            </a:r>
            <a:r>
              <a:rPr lang="en-US" i="1" dirty="0"/>
              <a:t>Cook’s New Clothes</a:t>
            </a:r>
            <a:r>
              <a:rPr lang="en-US" dirty="0"/>
              <a:t>. Long table V, September 2017, on the occasion of the opening of the new Pacific Gallery Queens House Greenwich.  </a:t>
            </a:r>
          </a:p>
        </p:txBody>
      </p:sp>
    </p:spTree>
    <p:extLst>
      <p:ext uri="{BB962C8B-B14F-4D97-AF65-F5344CB8AC3E}">
        <p14:creationId xmlns:p14="http://schemas.microsoft.com/office/powerpoint/2010/main" val="14784095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descr="placed objects.tif"/>
          <p:cNvPicPr>
            <a:picLocks noChangeAspect="1"/>
          </p:cNvPicPr>
          <p:nvPr/>
        </p:nvPicPr>
        <p:blipFill rotWithShape="1">
          <a:blip r:embed="rId2">
            <a:extLst>
              <a:ext uri="{28A0092B-C50C-407E-A947-70E740481C1C}">
                <a14:useLocalDpi xmlns:a14="http://schemas.microsoft.com/office/drawing/2010/main" val="0"/>
              </a:ext>
            </a:extLst>
          </a:blip>
          <a:srcRect l="8018" t="16438" r="10143" b="19569"/>
          <a:stretch/>
        </p:blipFill>
        <p:spPr>
          <a:xfrm>
            <a:off x="405802" y="-155713"/>
            <a:ext cx="11380395" cy="7169426"/>
          </a:xfrm>
          <a:prstGeom prst="rect">
            <a:avLst/>
          </a:prstGeom>
        </p:spPr>
      </p:pic>
    </p:spTree>
    <p:extLst>
      <p:ext uri="{BB962C8B-B14F-4D97-AF65-F5344CB8AC3E}">
        <p14:creationId xmlns:p14="http://schemas.microsoft.com/office/powerpoint/2010/main" val="2035543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2.jpg"/>
          <p:cNvPicPr>
            <a:picLocks noGrp="1" noChangeAspect="1"/>
          </p:cNvPicPr>
          <p:nvPr>
            <p:ph idx="1"/>
          </p:nvPr>
        </p:nvPicPr>
        <p:blipFill>
          <a:blip r:embed="rId2">
            <a:extLst>
              <a:ext uri="{28A0092B-C50C-407E-A947-70E740481C1C}">
                <a14:useLocalDpi xmlns:a14="http://schemas.microsoft.com/office/drawing/2010/main" val="0"/>
              </a:ext>
            </a:extLst>
          </a:blip>
          <a:srcRect l="-40915" r="-40915"/>
          <a:stretch>
            <a:fillRect/>
          </a:stretch>
        </p:blipFill>
        <p:spPr>
          <a:xfrm>
            <a:off x="-43770" y="10"/>
            <a:ext cx="12960417" cy="7127729"/>
          </a:xfrm>
        </p:spPr>
      </p:pic>
    </p:spTree>
    <p:extLst>
      <p:ext uri="{BB962C8B-B14F-4D97-AF65-F5344CB8AC3E}">
        <p14:creationId xmlns:p14="http://schemas.microsoft.com/office/powerpoint/2010/main" val="826699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5.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a:xfrm>
            <a:off x="-217607" y="-38980"/>
            <a:ext cx="12616897" cy="6938807"/>
          </a:xfrm>
        </p:spPr>
      </p:pic>
    </p:spTree>
    <p:extLst>
      <p:ext uri="{BB962C8B-B14F-4D97-AF65-F5344CB8AC3E}">
        <p14:creationId xmlns:p14="http://schemas.microsoft.com/office/powerpoint/2010/main" val="41174079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1022" y="0"/>
            <a:ext cx="9143999" cy="6858000"/>
          </a:xfrm>
        </p:spPr>
      </p:pic>
    </p:spTree>
    <p:extLst>
      <p:ext uri="{BB962C8B-B14F-4D97-AF65-F5344CB8AC3E}">
        <p14:creationId xmlns:p14="http://schemas.microsoft.com/office/powerpoint/2010/main" val="4033570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p:cNvSpPr>
          <p:nvPr/>
        </p:nvSpPr>
        <p:spPr bwMode="auto">
          <a:xfrm>
            <a:off x="2677046" y="290216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Marrakech Biennale</a:t>
            </a:r>
          </a:p>
          <a:p>
            <a:endParaRPr lang="en-US" sz="2500" dirty="0">
              <a:solidFill>
                <a:srgbClr val="FF0081"/>
              </a:solidFill>
              <a:latin typeface="Edu Diatype Semi-Mono" panose="020B0509040202060203" pitchFamily="49" charset="77"/>
              <a:ea typeface="ＭＳ Ｐゴシック" charset="0"/>
            </a:endParaRPr>
          </a:p>
          <a:p>
            <a:r>
              <a:rPr lang="en-US" sz="1700" dirty="0">
                <a:solidFill>
                  <a:srgbClr val="FF0081"/>
                </a:solidFill>
                <a:latin typeface="Edu Diatype Semi-Mono" panose="020B0509040202060203" pitchFamily="49" charset="77"/>
                <a:ea typeface="ＭＳ Ｐゴシック" charset="0"/>
              </a:rPr>
              <a:t>Royal Opera Theatre, Morocco, 2012</a:t>
            </a:r>
          </a:p>
        </p:txBody>
      </p:sp>
    </p:spTree>
    <p:extLst>
      <p:ext uri="{BB962C8B-B14F-4D97-AF65-F5344CB8AC3E}">
        <p14:creationId xmlns:p14="http://schemas.microsoft.com/office/powerpoint/2010/main" val="2355761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04703" y="0"/>
            <a:ext cx="4582595" cy="6873894"/>
          </a:xfrm>
        </p:spPr>
      </p:pic>
    </p:spTree>
    <p:extLst>
      <p:ext uri="{BB962C8B-B14F-4D97-AF65-F5344CB8AC3E}">
        <p14:creationId xmlns:p14="http://schemas.microsoft.com/office/powerpoint/2010/main" val="15876104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11140" y="21752"/>
            <a:ext cx="5036231" cy="7621497"/>
          </a:xfrm>
        </p:spPr>
      </p:pic>
    </p:spTree>
    <p:extLst>
      <p:ext uri="{BB962C8B-B14F-4D97-AF65-F5344CB8AC3E}">
        <p14:creationId xmlns:p14="http://schemas.microsoft.com/office/powerpoint/2010/main" val="6992953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97250" y="2066131"/>
            <a:ext cx="5397500" cy="3594100"/>
          </a:xfrm>
        </p:spPr>
      </p:pic>
    </p:spTree>
    <p:extLst>
      <p:ext uri="{BB962C8B-B14F-4D97-AF65-F5344CB8AC3E}">
        <p14:creationId xmlns:p14="http://schemas.microsoft.com/office/powerpoint/2010/main" val="1583827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63201" y="-1100864"/>
            <a:ext cx="6484659" cy="10273335"/>
          </a:xfrm>
        </p:spPr>
      </p:pic>
    </p:spTree>
    <p:extLst>
      <p:ext uri="{BB962C8B-B14F-4D97-AF65-F5344CB8AC3E}">
        <p14:creationId xmlns:p14="http://schemas.microsoft.com/office/powerpoint/2010/main" val="10618727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p:cNvSpPr>
          <p:nvPr/>
        </p:nvSpPr>
        <p:spPr bwMode="auto">
          <a:xfrm>
            <a:off x="2171700" y="2964884"/>
            <a:ext cx="7649096"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latin typeface="Edu Diatype Semi-Mono" panose="020B0509040202060203" pitchFamily="49" charset="77"/>
                <a:ea typeface="ＭＳ Ｐゴシック" charset="0"/>
              </a:rPr>
              <a:t>Ore Black Ore</a:t>
            </a:r>
          </a:p>
          <a:p>
            <a:r>
              <a:rPr lang="en-US" sz="1700" dirty="0">
                <a:solidFill>
                  <a:srgbClr val="FF0081"/>
                </a:solidFill>
                <a:latin typeface="Edu Diatype Semi-Mono" panose="020B0509040202060203" pitchFamily="49" charset="77"/>
                <a:ea typeface="ＭＳ Ｐゴシック" charset="0"/>
              </a:rPr>
              <a:t>Allegory of the Cave Painting, </a:t>
            </a:r>
            <a:r>
              <a:rPr lang="en-US" sz="1700" dirty="0" err="1">
                <a:solidFill>
                  <a:srgbClr val="FF0081"/>
                </a:solidFill>
                <a:latin typeface="Edu Diatype Semi-Mono" panose="020B0509040202060203" pitchFamily="49" charset="77"/>
                <a:ea typeface="ＭＳ Ｐゴシック" charset="0"/>
              </a:rPr>
              <a:t>Extracity</a:t>
            </a:r>
            <a:r>
              <a:rPr lang="en-US" sz="1700" dirty="0">
                <a:solidFill>
                  <a:srgbClr val="FF0081"/>
                </a:solidFill>
                <a:latin typeface="Edu Diatype Semi-Mono" panose="020B0509040202060203" pitchFamily="49" charset="77"/>
                <a:ea typeface="ＭＳ Ｐゴシック" charset="0"/>
              </a:rPr>
              <a:t> </a:t>
            </a:r>
            <a:r>
              <a:rPr lang="en-US" sz="1700" dirty="0" err="1">
                <a:solidFill>
                  <a:srgbClr val="FF0081"/>
                </a:solidFill>
                <a:latin typeface="Edu Diatype Semi-Mono" panose="020B0509040202060203" pitchFamily="49" charset="77"/>
                <a:ea typeface="ＭＳ Ｐゴシック" charset="0"/>
              </a:rPr>
              <a:t>Kunsthal</a:t>
            </a:r>
            <a:r>
              <a:rPr lang="en-US" sz="1700" dirty="0">
                <a:solidFill>
                  <a:srgbClr val="FF0081"/>
                </a:solidFill>
                <a:latin typeface="Edu Diatype Semi-Mono" panose="020B0509040202060203" pitchFamily="49" charset="77"/>
                <a:ea typeface="ＭＳ Ｐゴシック" charset="0"/>
              </a:rPr>
              <a:t> Antwerp, 2014</a:t>
            </a:r>
          </a:p>
        </p:txBody>
      </p:sp>
    </p:spTree>
    <p:extLst>
      <p:ext uri="{BB962C8B-B14F-4D97-AF65-F5344CB8AC3E}">
        <p14:creationId xmlns:p14="http://schemas.microsoft.com/office/powerpoint/2010/main" val="12902286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lyer ACP.jpeg"/>
          <p:cNvPicPr>
            <a:picLocks noGrp="1" noChangeAspect="1"/>
          </p:cNvPicPr>
          <p:nvPr>
            <p:ph idx="1"/>
          </p:nvPr>
        </p:nvPicPr>
        <p:blipFill>
          <a:blip r:embed="rId2">
            <a:extLst>
              <a:ext uri="{28A0092B-C50C-407E-A947-70E740481C1C}">
                <a14:useLocalDpi xmlns:a14="http://schemas.microsoft.com/office/drawing/2010/main"/>
              </a:ext>
            </a:extLst>
          </a:blip>
          <a:srcRect l="-14197" r="-14197"/>
          <a:stretch>
            <a:fillRect/>
          </a:stretch>
        </p:blipFill>
        <p:spPr>
          <a:xfrm>
            <a:off x="-137847" y="0"/>
            <a:ext cx="12467694" cy="6858000"/>
          </a:xfrm>
        </p:spPr>
      </p:pic>
    </p:spTree>
    <p:extLst>
      <p:ext uri="{BB962C8B-B14F-4D97-AF65-F5344CB8AC3E}">
        <p14:creationId xmlns:p14="http://schemas.microsoft.com/office/powerpoint/2010/main" val="27649547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ExtraCity_Sep2014-106AF.jpg"/>
          <p:cNvPicPr>
            <a:picLocks noGrp="1" noChangeAspect="1"/>
          </p:cNvPicPr>
          <p:nvPr>
            <p:ph idx="1"/>
          </p:nvPr>
        </p:nvPicPr>
        <p:blipFill>
          <a:blip r:embed="rId2" cstate="screen">
            <a:extLst>
              <a:ext uri="{28A0092B-C50C-407E-A947-70E740481C1C}">
                <a14:useLocalDpi xmlns:a14="http://schemas.microsoft.com/office/drawing/2010/main"/>
              </a:ext>
            </a:extLst>
          </a:blip>
          <a:srcRect l="-30846" r="-30846"/>
          <a:stretch>
            <a:fillRect/>
          </a:stretch>
        </p:blipFill>
        <p:spPr>
          <a:xfrm>
            <a:off x="-1570893" y="237728"/>
            <a:ext cx="11605436" cy="6382543"/>
          </a:xfrm>
        </p:spPr>
      </p:pic>
    </p:spTree>
    <p:extLst>
      <p:ext uri="{BB962C8B-B14F-4D97-AF65-F5344CB8AC3E}">
        <p14:creationId xmlns:p14="http://schemas.microsoft.com/office/powerpoint/2010/main" val="8688111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49D4-680F-4C48-A298-2B56210A2AD8}"/>
              </a:ext>
            </a:extLst>
          </p:cNvPr>
          <p:cNvSpPr>
            <a:spLocks noGrp="1"/>
          </p:cNvSpPr>
          <p:nvPr>
            <p:ph type="title"/>
          </p:nvPr>
        </p:nvSpPr>
        <p:spPr/>
        <p:txBody>
          <a:bodyPr/>
          <a:lstStyle/>
          <a:p>
            <a:r>
              <a:rPr lang="en-US" dirty="0"/>
              <a:t>Botanical drift. Rise and fall. Ore black ore</a:t>
            </a:r>
          </a:p>
        </p:txBody>
      </p:sp>
      <p:pic>
        <p:nvPicPr>
          <p:cNvPr id="6" name="Content Placeholder 5" descr="Graphical user interface&#10;&#10;Description automatically generated">
            <a:extLst>
              <a:ext uri="{FF2B5EF4-FFF2-40B4-BE49-F238E27FC236}">
                <a16:creationId xmlns:a16="http://schemas.microsoft.com/office/drawing/2014/main" id="{82CE83FA-DC6D-3448-A2B4-7AA41CAF3AB4}"/>
              </a:ext>
            </a:extLst>
          </p:cNvPr>
          <p:cNvPicPr>
            <a:picLocks noGrp="1" noChangeAspect="1"/>
          </p:cNvPicPr>
          <p:nvPr>
            <p:ph idx="1"/>
          </p:nvPr>
        </p:nvPicPr>
        <p:blipFill>
          <a:blip r:embed="rId2"/>
          <a:stretch>
            <a:fillRect/>
          </a:stretch>
        </p:blipFill>
        <p:spPr>
          <a:xfrm>
            <a:off x="6134156" y="-87289"/>
            <a:ext cx="5910145" cy="7032578"/>
          </a:xfrm>
        </p:spPr>
      </p:pic>
      <p:pic>
        <p:nvPicPr>
          <p:cNvPr id="8" name="Picture 7" descr="Text&#10;&#10;Description automatically generated">
            <a:extLst>
              <a:ext uri="{FF2B5EF4-FFF2-40B4-BE49-F238E27FC236}">
                <a16:creationId xmlns:a16="http://schemas.microsoft.com/office/drawing/2014/main" id="{97A78E4A-7D1E-024D-B36F-4C7C723E6310}"/>
              </a:ext>
            </a:extLst>
          </p:cNvPr>
          <p:cNvPicPr>
            <a:picLocks noChangeAspect="1"/>
          </p:cNvPicPr>
          <p:nvPr/>
        </p:nvPicPr>
        <p:blipFill>
          <a:blip r:embed="rId3"/>
          <a:stretch>
            <a:fillRect/>
          </a:stretch>
        </p:blipFill>
        <p:spPr>
          <a:xfrm>
            <a:off x="0" y="-287571"/>
            <a:ext cx="12192000" cy="14507457"/>
          </a:xfrm>
          <a:prstGeom prst="rect">
            <a:avLst/>
          </a:prstGeom>
        </p:spPr>
      </p:pic>
    </p:spTree>
    <p:extLst>
      <p:ext uri="{BB962C8B-B14F-4D97-AF65-F5344CB8AC3E}">
        <p14:creationId xmlns:p14="http://schemas.microsoft.com/office/powerpoint/2010/main" val="1202575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A4F80-5936-A8E5-5110-9B5CBF987B37}"/>
            </a:ext>
          </a:extLst>
        </p:cNvPr>
        <p:cNvGrpSpPr/>
        <p:nvPr/>
      </p:nvGrpSpPr>
      <p:grpSpPr>
        <a:xfrm>
          <a:off x="0" y="0"/>
          <a:ext cx="0" cy="0"/>
          <a:chOff x="0" y="0"/>
          <a:chExt cx="0" cy="0"/>
        </a:xfrm>
      </p:grpSpPr>
      <p:sp>
        <p:nvSpPr>
          <p:cNvPr id="28673" name="Rectangle 1">
            <a:extLst>
              <a:ext uri="{FF2B5EF4-FFF2-40B4-BE49-F238E27FC236}">
                <a16:creationId xmlns:a16="http://schemas.microsoft.com/office/drawing/2014/main" id="{94A8BCE1-B4F4-860A-8268-D110F8858730}"/>
              </a:ext>
            </a:extLst>
          </p:cNvPr>
          <p:cNvSpPr>
            <a:spLocks/>
          </p:cNvSpPr>
          <p:nvPr/>
        </p:nvSpPr>
        <p:spPr bwMode="auto">
          <a:xfrm>
            <a:off x="2677046" y="2902160"/>
            <a:ext cx="7143750" cy="10537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0" tIns="0" rIns="0" bIns="0" anchor="ctr"/>
          <a:lstStyle/>
          <a:p>
            <a:r>
              <a:rPr lang="en-US" sz="2500" dirty="0">
                <a:solidFill>
                  <a:srgbClr val="FF0081"/>
                </a:solidFill>
                <a:ea typeface="ＭＳ Ｐゴシック" charset="0"/>
              </a:rPr>
              <a:t>Shadows Talk / End Smoke / Immigration Detention Archive</a:t>
            </a:r>
          </a:p>
          <a:p>
            <a:endParaRPr lang="en-US" sz="2500" dirty="0">
              <a:solidFill>
                <a:srgbClr val="FF0081"/>
              </a:solidFill>
              <a:ea typeface="ＭＳ Ｐゴシック" charset="0"/>
            </a:endParaRPr>
          </a:p>
          <a:p>
            <a:r>
              <a:rPr lang="en-US" sz="1700" dirty="0">
                <a:solidFill>
                  <a:srgbClr val="FF0081"/>
                </a:solidFill>
                <a:ea typeface="ＭＳ Ｐゴシック" charset="0"/>
              </a:rPr>
              <a:t>Wende Museum Los Angeles,  2023 / Oxford University Pitt Rivers 2017 / VBKOE Vienna 2020</a:t>
            </a:r>
          </a:p>
        </p:txBody>
      </p:sp>
    </p:spTree>
    <p:extLst>
      <p:ext uri="{BB962C8B-B14F-4D97-AF65-F5344CB8AC3E}">
        <p14:creationId xmlns:p14="http://schemas.microsoft.com/office/powerpoint/2010/main" val="36139057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71256-9DC5-06C7-28CD-DCDA5706CFFB}"/>
              </a:ext>
            </a:extLst>
          </p:cNvPr>
          <p:cNvSpPr>
            <a:spLocks noGrp="1"/>
          </p:cNvSpPr>
          <p:nvPr>
            <p:ph type="title"/>
          </p:nvPr>
        </p:nvSpPr>
        <p:spPr/>
        <p:txBody>
          <a:bodyPr/>
          <a:lstStyle/>
          <a:p>
            <a:endParaRPr lang="en-AT"/>
          </a:p>
        </p:txBody>
      </p:sp>
      <p:pic>
        <p:nvPicPr>
          <p:cNvPr id="5" name="Content Placeholder 4" descr="A room with a white wall and pictures&#10;&#10;Description automatically generated">
            <a:extLst>
              <a:ext uri="{FF2B5EF4-FFF2-40B4-BE49-F238E27FC236}">
                <a16:creationId xmlns:a16="http://schemas.microsoft.com/office/drawing/2014/main" id="{4C6E5F4D-04FD-5453-1C70-02C578E00B90}"/>
              </a:ext>
            </a:extLst>
          </p:cNvPr>
          <p:cNvPicPr>
            <a:picLocks noGrp="1" noChangeAspect="1"/>
          </p:cNvPicPr>
          <p:nvPr>
            <p:ph idx="1"/>
          </p:nvPr>
        </p:nvPicPr>
        <p:blipFill>
          <a:blip r:embed="rId2"/>
          <a:stretch>
            <a:fillRect/>
          </a:stretch>
        </p:blipFill>
        <p:spPr>
          <a:xfrm>
            <a:off x="379828" y="365125"/>
            <a:ext cx="10077840" cy="5750297"/>
          </a:xfrm>
        </p:spPr>
      </p:pic>
    </p:spTree>
    <p:extLst>
      <p:ext uri="{BB962C8B-B14F-4D97-AF65-F5344CB8AC3E}">
        <p14:creationId xmlns:p14="http://schemas.microsoft.com/office/powerpoint/2010/main" val="11453271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CDB-606A-67D4-5989-99F62F8525F7}"/>
              </a:ext>
            </a:extLst>
          </p:cNvPr>
          <p:cNvSpPr>
            <a:spLocks noGrp="1"/>
          </p:cNvSpPr>
          <p:nvPr>
            <p:ph type="title"/>
          </p:nvPr>
        </p:nvSpPr>
        <p:spPr/>
        <p:txBody>
          <a:bodyPr/>
          <a:lstStyle/>
          <a:p>
            <a:endParaRPr lang="en-AT"/>
          </a:p>
        </p:txBody>
      </p:sp>
      <p:pic>
        <p:nvPicPr>
          <p:cNvPr id="5" name="Content Placeholder 4" descr="A person in a red robe looking at a painting on a wall&#10;&#10;Description automatically generated">
            <a:extLst>
              <a:ext uri="{FF2B5EF4-FFF2-40B4-BE49-F238E27FC236}">
                <a16:creationId xmlns:a16="http://schemas.microsoft.com/office/drawing/2014/main" id="{86FF9950-FB8F-47AA-8850-42363CF37C83}"/>
              </a:ext>
            </a:extLst>
          </p:cNvPr>
          <p:cNvPicPr>
            <a:picLocks noGrp="1" noChangeAspect="1"/>
          </p:cNvPicPr>
          <p:nvPr>
            <p:ph idx="1"/>
          </p:nvPr>
        </p:nvPicPr>
        <p:blipFill>
          <a:blip r:embed="rId2"/>
          <a:stretch>
            <a:fillRect/>
          </a:stretch>
        </p:blipFill>
        <p:spPr>
          <a:xfrm>
            <a:off x="0" y="0"/>
            <a:ext cx="8271710" cy="6858000"/>
          </a:xfrm>
        </p:spPr>
      </p:pic>
      <p:pic>
        <p:nvPicPr>
          <p:cNvPr id="6" name="Content Placeholder 6" descr="A room with a table and pictures on the wall&#10;&#10;Description automatically generated">
            <a:extLst>
              <a:ext uri="{FF2B5EF4-FFF2-40B4-BE49-F238E27FC236}">
                <a16:creationId xmlns:a16="http://schemas.microsoft.com/office/drawing/2014/main" id="{68BA6887-93BE-E3FD-78D4-1D2A7FB907F4}"/>
              </a:ext>
            </a:extLst>
          </p:cNvPr>
          <p:cNvPicPr>
            <a:picLocks noChangeAspect="1"/>
          </p:cNvPicPr>
          <p:nvPr/>
        </p:nvPicPr>
        <p:blipFill>
          <a:blip r:embed="rId3"/>
          <a:stretch>
            <a:fillRect/>
          </a:stretch>
        </p:blipFill>
        <p:spPr>
          <a:xfrm>
            <a:off x="8876180" y="4353340"/>
            <a:ext cx="2854952" cy="2139535"/>
          </a:xfrm>
          <a:prstGeom prst="rect">
            <a:avLst/>
          </a:prstGeom>
        </p:spPr>
      </p:pic>
    </p:spTree>
    <p:extLst>
      <p:ext uri="{BB962C8B-B14F-4D97-AF65-F5344CB8AC3E}">
        <p14:creationId xmlns:p14="http://schemas.microsoft.com/office/powerpoint/2010/main" val="6659063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1D05-A9EF-C305-F79D-9E3B7287E353}"/>
              </a:ext>
            </a:extLst>
          </p:cNvPr>
          <p:cNvSpPr>
            <a:spLocks noGrp="1"/>
          </p:cNvSpPr>
          <p:nvPr>
            <p:ph type="title"/>
          </p:nvPr>
        </p:nvSpPr>
        <p:spPr/>
        <p:txBody>
          <a:bodyPr/>
          <a:lstStyle/>
          <a:p>
            <a:endParaRPr lang="en-AT"/>
          </a:p>
        </p:txBody>
      </p:sp>
      <p:sp>
        <p:nvSpPr>
          <p:cNvPr id="5" name="TextBox 4">
            <a:extLst>
              <a:ext uri="{FF2B5EF4-FFF2-40B4-BE49-F238E27FC236}">
                <a16:creationId xmlns:a16="http://schemas.microsoft.com/office/drawing/2014/main" id="{C96E5288-66E3-5423-8FEC-BB29CD01AE07}"/>
              </a:ext>
            </a:extLst>
          </p:cNvPr>
          <p:cNvSpPr txBox="1"/>
          <p:nvPr/>
        </p:nvSpPr>
        <p:spPr>
          <a:xfrm>
            <a:off x="3049172" y="3247851"/>
            <a:ext cx="6098344" cy="369332"/>
          </a:xfrm>
          <a:prstGeom prst="rect">
            <a:avLst/>
          </a:prstGeom>
          <a:noFill/>
        </p:spPr>
        <p:txBody>
          <a:bodyPr wrap="square">
            <a:spAutoFit/>
          </a:bodyPr>
          <a:lstStyle/>
          <a:p>
            <a:endParaRPr lang="en-AT" dirty="0"/>
          </a:p>
        </p:txBody>
      </p:sp>
      <p:pic>
        <p:nvPicPr>
          <p:cNvPr id="11" name="Content Placeholder 10" descr="A person in a red dress looking at a piece of art&#10;&#10;Description automatically generated">
            <a:extLst>
              <a:ext uri="{FF2B5EF4-FFF2-40B4-BE49-F238E27FC236}">
                <a16:creationId xmlns:a16="http://schemas.microsoft.com/office/drawing/2014/main" id="{2DF4677F-FC09-CF1F-66E5-DF5C5AA22594}"/>
              </a:ext>
            </a:extLst>
          </p:cNvPr>
          <p:cNvPicPr>
            <a:picLocks noGrp="1" noChangeAspect="1"/>
          </p:cNvPicPr>
          <p:nvPr>
            <p:ph idx="1"/>
          </p:nvPr>
        </p:nvPicPr>
        <p:blipFill>
          <a:blip r:embed="rId2"/>
          <a:stretch>
            <a:fillRect/>
          </a:stretch>
        </p:blipFill>
        <p:spPr>
          <a:xfrm>
            <a:off x="5922498" y="1918791"/>
            <a:ext cx="5592228" cy="3875085"/>
          </a:xfrm>
        </p:spPr>
      </p:pic>
      <p:pic>
        <p:nvPicPr>
          <p:cNvPr id="13" name="Picture 12" descr="A wall with a picture of a person&#10;&#10;Description automatically generated">
            <a:extLst>
              <a:ext uri="{FF2B5EF4-FFF2-40B4-BE49-F238E27FC236}">
                <a16:creationId xmlns:a16="http://schemas.microsoft.com/office/drawing/2014/main" id="{6CAFC99E-7AA5-771B-7438-BDA1738C4A61}"/>
              </a:ext>
            </a:extLst>
          </p:cNvPr>
          <p:cNvPicPr>
            <a:picLocks noChangeAspect="1"/>
          </p:cNvPicPr>
          <p:nvPr/>
        </p:nvPicPr>
        <p:blipFill>
          <a:blip r:embed="rId3"/>
          <a:stretch>
            <a:fillRect/>
          </a:stretch>
        </p:blipFill>
        <p:spPr>
          <a:xfrm>
            <a:off x="677274" y="713232"/>
            <a:ext cx="3623866" cy="2715768"/>
          </a:xfrm>
          <a:prstGeom prst="rect">
            <a:avLst/>
          </a:prstGeom>
        </p:spPr>
      </p:pic>
    </p:spTree>
    <p:extLst>
      <p:ext uri="{BB962C8B-B14F-4D97-AF65-F5344CB8AC3E}">
        <p14:creationId xmlns:p14="http://schemas.microsoft.com/office/powerpoint/2010/main" val="15409248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63264-D325-0A09-927F-0206A704A172}"/>
              </a:ext>
            </a:extLst>
          </p:cNvPr>
          <p:cNvSpPr>
            <a:spLocks noGrp="1"/>
          </p:cNvSpPr>
          <p:nvPr>
            <p:ph type="title"/>
          </p:nvPr>
        </p:nvSpPr>
        <p:spPr>
          <a:xfrm>
            <a:off x="8695765" y="3127433"/>
            <a:ext cx="2998694" cy="4888193"/>
          </a:xfrm>
        </p:spPr>
        <p:txBody>
          <a:bodyPr>
            <a:normAutofit/>
          </a:bodyPr>
          <a:lstStyle/>
          <a:p>
            <a:r>
              <a:rPr lang="en-GB" sz="1400" dirty="0"/>
              <a:t>S</a:t>
            </a:r>
            <a:r>
              <a:rPr lang="en-AT" sz="1400" dirty="0"/>
              <a:t>lide projector with 80 slides, hand painted and drawn from the immigration detention archive </a:t>
            </a:r>
            <a:r>
              <a:rPr lang="en-GB" sz="1400" dirty="0"/>
              <a:t>I</a:t>
            </a:r>
            <a:r>
              <a:rPr lang="en-AT" sz="1400" dirty="0"/>
              <a:t> made in 2016. Installation view of Los Angeles Wende Museum 2023. Published as ‘Bordered Lives’ catalogue and wth Bloomberg.</a:t>
            </a:r>
          </a:p>
        </p:txBody>
      </p:sp>
      <p:pic>
        <p:nvPicPr>
          <p:cNvPr id="5" name="Content Placeholder 4" descr="A room with a screen on the wall&#10;&#10;Description automatically generated">
            <a:extLst>
              <a:ext uri="{FF2B5EF4-FFF2-40B4-BE49-F238E27FC236}">
                <a16:creationId xmlns:a16="http://schemas.microsoft.com/office/drawing/2014/main" id="{FE795C98-14F5-5B50-A627-8C4247DCFC0E}"/>
              </a:ext>
            </a:extLst>
          </p:cNvPr>
          <p:cNvPicPr>
            <a:picLocks noGrp="1" noChangeAspect="1"/>
          </p:cNvPicPr>
          <p:nvPr>
            <p:ph idx="1"/>
          </p:nvPr>
        </p:nvPicPr>
        <p:blipFill>
          <a:blip r:embed="rId2"/>
          <a:stretch>
            <a:fillRect/>
          </a:stretch>
        </p:blipFill>
        <p:spPr>
          <a:xfrm>
            <a:off x="646387" y="646372"/>
            <a:ext cx="7420340" cy="5565255"/>
          </a:xfrm>
        </p:spPr>
      </p:pic>
    </p:spTree>
    <p:extLst>
      <p:ext uri="{BB962C8B-B14F-4D97-AF65-F5344CB8AC3E}">
        <p14:creationId xmlns:p14="http://schemas.microsoft.com/office/powerpoint/2010/main" val="36484500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77571"/>
            <a:ext cx="4630804" cy="6858000"/>
          </a:xfrm>
          <a:prstGeom prst="rect">
            <a:avLst/>
          </a:prstGeom>
        </p:spPr>
      </p:pic>
      <p:pic>
        <p:nvPicPr>
          <p:cNvPr id="7" name="Content Placeholder 6" descr="Logo, company name&#10;&#10;Description automatically generated">
            <a:extLst>
              <a:ext uri="{FF2B5EF4-FFF2-40B4-BE49-F238E27FC236}">
                <a16:creationId xmlns:a16="http://schemas.microsoft.com/office/drawing/2014/main" id="{45EE9DC9-3C5F-2141-AD45-5406384E9A07}"/>
              </a:ext>
            </a:extLst>
          </p:cNvPr>
          <p:cNvPicPr>
            <a:picLocks noGrp="1" noChangeAspect="1"/>
          </p:cNvPicPr>
          <p:nvPr>
            <p:ph idx="1"/>
          </p:nvPr>
        </p:nvPicPr>
        <p:blipFill>
          <a:blip r:embed="rId4"/>
          <a:stretch>
            <a:fillRect/>
          </a:stretch>
        </p:blipFill>
        <p:spPr>
          <a:xfrm>
            <a:off x="6556708" y="0"/>
            <a:ext cx="4797092" cy="6780429"/>
          </a:xfrm>
        </p:spPr>
      </p:pic>
    </p:spTree>
    <p:extLst>
      <p:ext uri="{BB962C8B-B14F-4D97-AF65-F5344CB8AC3E}">
        <p14:creationId xmlns:p14="http://schemas.microsoft.com/office/powerpoint/2010/main" val="269567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53111</TotalTime>
  <Words>655</Words>
  <Application>Microsoft Macintosh PowerPoint</Application>
  <PresentationFormat>Widescreen</PresentationFormat>
  <Paragraphs>73</Paragraphs>
  <Slides>57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ＭＳ Ｐゴシック</vt:lpstr>
      <vt:lpstr>Arial</vt:lpstr>
      <vt:lpstr>Calibri</vt:lpstr>
      <vt:lpstr>Calibri Light</vt:lpstr>
      <vt:lpstr>Edu Diatype Semi-Mono</vt:lpstr>
      <vt:lpstr>Helvetica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Install vie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ZKM Critical Zones, curated by Bruno Latour and Peter Weibel, until July 2021. Installation view of Te Moana, my film that resonates with the idea of material agency as it traces the power of certain carvings in whale bone and wood, through the eyes of a group of queer indigenous women activists.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can we make exhibitions with a relatively low impact on the environment?   Ecocinema, Taxispalais installation of Reflecting Relational Traces, Innsbruck 2019.  This video installation was the first room and prelude to a collection of ecological films – and it was the first museum exhibition built entirely in recycled materials. The film reflects on the agency of atmospheres in a mangrove in the Persian Gulf, commissioned by the Sharjah Biennale 2019.  </vt:lpstr>
      <vt:lpstr>How does one political regime replace the next through representative architecture?   Khadija Zinnenburg Carroll, Frieze London installation of Embassy Embassy (2009-17)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Botanical drift. Rise and fall. Ore black ore</vt:lpstr>
      <vt:lpstr>PowerPoint Presentation</vt:lpstr>
      <vt:lpstr>PowerPoint Presentation</vt:lpstr>
      <vt:lpstr>PowerPoint Presentation</vt:lpstr>
      <vt:lpstr>PowerPoint Presentation</vt:lpstr>
      <vt:lpstr>Slide projector with 80 slides, hand painted and drawn from the immigration detention archive I made in 2016. Installation view of Los Angeles Wende Museum 2023. Published as ‘Bordered Lives’ catalogue and wth Bloomberg.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KHADIJA</dc:creator>
  <cp:lastModifiedBy>Khadija Zinnenburg Carroll</cp:lastModifiedBy>
  <cp:revision>257</cp:revision>
  <cp:lastPrinted>2019-06-18T11:12:30Z</cp:lastPrinted>
  <dcterms:created xsi:type="dcterms:W3CDTF">2019-05-29T08:37:14Z</dcterms:created>
  <dcterms:modified xsi:type="dcterms:W3CDTF">2025-10-26T07:29:57Z</dcterms:modified>
</cp:coreProperties>
</file>